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435" r:id="rId2"/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50" r:id="rId15"/>
    <p:sldId id="451" r:id="rId16"/>
    <p:sldId id="449" r:id="rId17"/>
    <p:sldId id="452" r:id="rId18"/>
    <p:sldId id="453" r:id="rId19"/>
    <p:sldId id="454" r:id="rId20"/>
    <p:sldId id="457" r:id="rId21"/>
    <p:sldId id="455" r:id="rId22"/>
    <p:sldId id="456" r:id="rId23"/>
    <p:sldId id="458" r:id="rId24"/>
    <p:sldId id="459" r:id="rId25"/>
    <p:sldId id="460" r:id="rId26"/>
    <p:sldId id="461" r:id="rId27"/>
    <p:sldId id="462" r:id="rId28"/>
    <p:sldId id="463" r:id="rId29"/>
    <p:sldId id="465" r:id="rId30"/>
    <p:sldId id="464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4048B-2206-42E9-8A63-38B49B6DDC72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5FB46-4643-4D1F-ACE2-8D5034C5557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 smtClean="0"/>
            <a:t>Data Preprocessing</a:t>
          </a:r>
          <a:r>
            <a:rPr lang="en-US" dirty="0" smtClean="0"/>
            <a:t>-Cleaning and Scaling</a:t>
          </a:r>
          <a:endParaRPr lang="en-US" dirty="0"/>
        </a:p>
      </dgm:t>
    </dgm:pt>
    <dgm:pt modelId="{A8924E66-24BE-4679-9D59-1B8228AAC1A8}" type="parTrans" cxnId="{DD56BDC1-9C69-4793-ABE8-18D8A36EEF90}">
      <dgm:prSet/>
      <dgm:spPr/>
      <dgm:t>
        <a:bodyPr/>
        <a:lstStyle/>
        <a:p>
          <a:endParaRPr lang="en-US"/>
        </a:p>
      </dgm:t>
    </dgm:pt>
    <dgm:pt modelId="{12CACA82-9975-4843-85D4-B2F5AD80D660}" type="sibTrans" cxnId="{DD56BDC1-9C69-4793-ABE8-18D8A36EEF90}">
      <dgm:prSet/>
      <dgm:spPr/>
      <dgm:t>
        <a:bodyPr/>
        <a:lstStyle/>
        <a:p>
          <a:endParaRPr lang="en-US"/>
        </a:p>
      </dgm:t>
    </dgm:pt>
    <dgm:pt modelId="{06DB01E4-9ED0-4418-A64C-DE254EEDEE3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 smtClean="0"/>
            <a:t>Supervised Learning</a:t>
          </a:r>
          <a:r>
            <a:rPr lang="en-US" dirty="0" smtClean="0"/>
            <a:t>-Regression (KNN, Random Forest, MLP)</a:t>
          </a:r>
          <a:endParaRPr lang="en-US" dirty="0"/>
        </a:p>
      </dgm:t>
    </dgm:pt>
    <dgm:pt modelId="{2FE33285-ED41-4CD3-8833-88DA5CC338F4}" type="parTrans" cxnId="{B9EF6EA2-525E-454B-915C-57C00288060A}">
      <dgm:prSet/>
      <dgm:spPr/>
      <dgm:t>
        <a:bodyPr/>
        <a:lstStyle/>
        <a:p>
          <a:endParaRPr lang="en-US"/>
        </a:p>
      </dgm:t>
    </dgm:pt>
    <dgm:pt modelId="{434155B7-F7E7-4258-AD7E-89D49B8DC0CA}" type="sibTrans" cxnId="{B9EF6EA2-525E-454B-915C-57C00288060A}">
      <dgm:prSet/>
      <dgm:spPr/>
      <dgm:t>
        <a:bodyPr/>
        <a:lstStyle/>
        <a:p>
          <a:endParaRPr lang="en-US"/>
        </a:p>
      </dgm:t>
    </dgm:pt>
    <dgm:pt modelId="{C7834E36-19DB-409E-B91C-69D51AB5C74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 smtClean="0"/>
            <a:t>Unsupervised Learning- </a:t>
          </a:r>
          <a:r>
            <a:rPr lang="en-US" dirty="0" smtClean="0"/>
            <a:t>Classification (KMeans and Hierarchical Clustering)</a:t>
          </a:r>
          <a:endParaRPr lang="en-US" dirty="0"/>
        </a:p>
      </dgm:t>
    </dgm:pt>
    <dgm:pt modelId="{287B36BB-B34A-4CAA-B0FE-036636D8D410}" type="parTrans" cxnId="{4EBD9C50-20E2-42F2-BCD1-D707F1458EE9}">
      <dgm:prSet/>
      <dgm:spPr/>
      <dgm:t>
        <a:bodyPr/>
        <a:lstStyle/>
        <a:p>
          <a:endParaRPr lang="en-US"/>
        </a:p>
      </dgm:t>
    </dgm:pt>
    <dgm:pt modelId="{BC5B3D5D-8C58-426D-9225-22DB22DB1733}" type="sibTrans" cxnId="{4EBD9C50-20E2-42F2-BCD1-D707F1458EE9}">
      <dgm:prSet/>
      <dgm:spPr/>
      <dgm:t>
        <a:bodyPr/>
        <a:lstStyle/>
        <a:p>
          <a:endParaRPr lang="en-US"/>
        </a:p>
      </dgm:t>
    </dgm:pt>
    <dgm:pt modelId="{2CD173D5-0B93-4F20-8A20-123E843BF51A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Supervised Learning</a:t>
          </a:r>
          <a:r>
            <a:rPr lang="en-US" dirty="0" smtClean="0"/>
            <a:t>-Regression (KNN, Random Forest, MLP)</a:t>
          </a:r>
          <a:endParaRPr lang="en-US" dirty="0"/>
        </a:p>
      </dgm:t>
    </dgm:pt>
    <dgm:pt modelId="{42574294-65AD-4393-981B-6DBB2C1A5BE9}" type="parTrans" cxnId="{87108973-4C31-4A63-8F10-AB6278CB16E0}">
      <dgm:prSet/>
      <dgm:spPr/>
      <dgm:t>
        <a:bodyPr/>
        <a:lstStyle/>
        <a:p>
          <a:endParaRPr lang="en-US"/>
        </a:p>
      </dgm:t>
    </dgm:pt>
    <dgm:pt modelId="{9345E554-5887-41DD-88F1-0105CE17C4F2}" type="sibTrans" cxnId="{87108973-4C31-4A63-8F10-AB6278CB16E0}">
      <dgm:prSet/>
      <dgm:spPr/>
      <dgm:t>
        <a:bodyPr/>
        <a:lstStyle/>
        <a:p>
          <a:endParaRPr lang="en-US"/>
        </a:p>
      </dgm:t>
    </dgm:pt>
    <dgm:pt modelId="{BA32AC8E-3257-41E0-92C0-B218BF867B3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smtClean="0"/>
            <a:t>Comparison of Results and Conclusions</a:t>
          </a:r>
          <a:endParaRPr lang="en-US" b="1" dirty="0"/>
        </a:p>
      </dgm:t>
    </dgm:pt>
    <dgm:pt modelId="{33606E23-F01D-4FC6-BB78-99D29A9E3F1E}" type="parTrans" cxnId="{E0B1BFE1-287B-4F4C-89F0-E7D950DA9FA2}">
      <dgm:prSet/>
      <dgm:spPr/>
      <dgm:t>
        <a:bodyPr/>
        <a:lstStyle/>
        <a:p>
          <a:endParaRPr lang="en-US"/>
        </a:p>
      </dgm:t>
    </dgm:pt>
    <dgm:pt modelId="{FACC5C76-3C56-417A-8059-3907DBF51CDC}" type="sibTrans" cxnId="{E0B1BFE1-287B-4F4C-89F0-E7D950DA9FA2}">
      <dgm:prSet/>
      <dgm:spPr/>
      <dgm:t>
        <a:bodyPr/>
        <a:lstStyle/>
        <a:p>
          <a:endParaRPr lang="en-US"/>
        </a:p>
      </dgm:t>
    </dgm:pt>
    <dgm:pt modelId="{90EEC442-B0C1-4420-811E-6926A3FB93F3}" type="pres">
      <dgm:prSet presAssocID="{9114048B-2206-42E9-8A63-38B49B6DDC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B5C0C7-EA19-4182-90D4-08DFE4704F7F}" type="pres">
      <dgm:prSet presAssocID="{9114048B-2206-42E9-8A63-38B49B6DDC72}" presName="dummyMaxCanvas" presStyleCnt="0">
        <dgm:presLayoutVars/>
      </dgm:prSet>
      <dgm:spPr/>
    </dgm:pt>
    <dgm:pt modelId="{94CC8C60-E6D2-4D2C-AB9C-41E6D2AC1F91}" type="pres">
      <dgm:prSet presAssocID="{9114048B-2206-42E9-8A63-38B49B6DDC72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6D602-B7C1-44CB-B792-31886E599A80}" type="pres">
      <dgm:prSet presAssocID="{9114048B-2206-42E9-8A63-38B49B6DDC72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E2C1F-E052-4A89-9F24-34DF32F8E390}" type="pres">
      <dgm:prSet presAssocID="{9114048B-2206-42E9-8A63-38B49B6DDC72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C455B-DD8F-4AD4-B204-366CB44FC647}" type="pres">
      <dgm:prSet presAssocID="{9114048B-2206-42E9-8A63-38B49B6DDC72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994ED-B88C-46A0-90C4-9A0F5B274894}" type="pres">
      <dgm:prSet presAssocID="{9114048B-2206-42E9-8A63-38B49B6DDC72}" presName="FiveNodes_5" presStyleLbl="node1" presStyleIdx="4" presStyleCnt="5" custScaleY="107173" custLinFactNeighborX="344" custLinFactNeighborY="11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E54A3-1091-4CCC-84DA-E478A79BF857}" type="pres">
      <dgm:prSet presAssocID="{9114048B-2206-42E9-8A63-38B49B6DDC72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7DD79-F485-4279-AEFC-E09EEF99530A}" type="pres">
      <dgm:prSet presAssocID="{9114048B-2206-42E9-8A63-38B49B6DDC72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034EE-9BA8-40E4-920B-F8E1E925B761}" type="pres">
      <dgm:prSet presAssocID="{9114048B-2206-42E9-8A63-38B49B6DDC72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37A09-8DF3-4439-9822-63177E1FCDFB}" type="pres">
      <dgm:prSet presAssocID="{9114048B-2206-42E9-8A63-38B49B6DDC72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17008-FBB8-43A2-8BB9-CD3BCD5D0E53}" type="pres">
      <dgm:prSet presAssocID="{9114048B-2206-42E9-8A63-38B49B6DDC72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FF0BD-3175-4296-AB14-FC70F5E90A5F}" type="pres">
      <dgm:prSet presAssocID="{9114048B-2206-42E9-8A63-38B49B6DDC72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5E5D3-B3CD-4F8F-B035-C6E230B5D5A7}" type="pres">
      <dgm:prSet presAssocID="{9114048B-2206-42E9-8A63-38B49B6DDC72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C1715-3042-4AB5-AD71-C60CF57AFE21}" type="pres">
      <dgm:prSet presAssocID="{9114048B-2206-42E9-8A63-38B49B6DDC72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00A02-FCCD-4FDC-8EC8-ACB03FFD6D04}" type="pres">
      <dgm:prSet presAssocID="{9114048B-2206-42E9-8A63-38B49B6DDC72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6F230E-BB70-4493-9738-C70DBF8FCEF0}" type="presOf" srcId="{06DB01E4-9ED0-4418-A64C-DE254EEDEE39}" destId="{4FB6D602-B7C1-44CB-B792-31886E599A80}" srcOrd="0" destOrd="0" presId="urn:microsoft.com/office/officeart/2005/8/layout/vProcess5"/>
    <dgm:cxn modelId="{E0B1BFE1-287B-4F4C-89F0-E7D950DA9FA2}" srcId="{9114048B-2206-42E9-8A63-38B49B6DDC72}" destId="{BA32AC8E-3257-41E0-92C0-B218BF867B30}" srcOrd="4" destOrd="0" parTransId="{33606E23-F01D-4FC6-BB78-99D29A9E3F1E}" sibTransId="{FACC5C76-3C56-417A-8059-3907DBF51CDC}"/>
    <dgm:cxn modelId="{DDF6F3A2-0A93-4797-90B7-D5804FA2D4BF}" type="presOf" srcId="{12CACA82-9975-4843-85D4-B2F5AD80D660}" destId="{574E54A3-1091-4CCC-84DA-E478A79BF857}" srcOrd="0" destOrd="0" presId="urn:microsoft.com/office/officeart/2005/8/layout/vProcess5"/>
    <dgm:cxn modelId="{ABF42A10-6305-4590-9177-DC36F6A805CA}" type="presOf" srcId="{BC5B3D5D-8C58-426D-9225-22DB22DB1733}" destId="{876034EE-9BA8-40E4-920B-F8E1E925B761}" srcOrd="0" destOrd="0" presId="urn:microsoft.com/office/officeart/2005/8/layout/vProcess5"/>
    <dgm:cxn modelId="{0777946A-D3E2-48E5-9E4D-A8E62B479966}" type="presOf" srcId="{9114048B-2206-42E9-8A63-38B49B6DDC72}" destId="{90EEC442-B0C1-4420-811E-6926A3FB93F3}" srcOrd="0" destOrd="0" presId="urn:microsoft.com/office/officeart/2005/8/layout/vProcess5"/>
    <dgm:cxn modelId="{048E7942-73AF-4557-A127-55426A0511A9}" type="presOf" srcId="{C7834E36-19DB-409E-B91C-69D51AB5C748}" destId="{EE15E5D3-B3CD-4F8F-B035-C6E230B5D5A7}" srcOrd="1" destOrd="0" presId="urn:microsoft.com/office/officeart/2005/8/layout/vProcess5"/>
    <dgm:cxn modelId="{9E0E9A9E-2E47-4CAF-A978-CBD1170BD7ED}" type="presOf" srcId="{C7834E36-19DB-409E-B91C-69D51AB5C748}" destId="{A90E2C1F-E052-4A89-9F24-34DF32F8E390}" srcOrd="0" destOrd="0" presId="urn:microsoft.com/office/officeart/2005/8/layout/vProcess5"/>
    <dgm:cxn modelId="{B9EF6EA2-525E-454B-915C-57C00288060A}" srcId="{9114048B-2206-42E9-8A63-38B49B6DDC72}" destId="{06DB01E4-9ED0-4418-A64C-DE254EEDEE39}" srcOrd="1" destOrd="0" parTransId="{2FE33285-ED41-4CD3-8833-88DA5CC338F4}" sibTransId="{434155B7-F7E7-4258-AD7E-89D49B8DC0CA}"/>
    <dgm:cxn modelId="{7AC1CFFB-53C7-4E81-8326-B24BBAB6394D}" type="presOf" srcId="{7885FB46-4643-4D1F-ACE2-8D5034C55571}" destId="{94CC8C60-E6D2-4D2C-AB9C-41E6D2AC1F91}" srcOrd="0" destOrd="0" presId="urn:microsoft.com/office/officeart/2005/8/layout/vProcess5"/>
    <dgm:cxn modelId="{23D6440C-D5AB-4D81-AC58-399AEDA28B15}" type="presOf" srcId="{7885FB46-4643-4D1F-ACE2-8D5034C55571}" destId="{D7D17008-FBB8-43A2-8BB9-CD3BCD5D0E53}" srcOrd="1" destOrd="0" presId="urn:microsoft.com/office/officeart/2005/8/layout/vProcess5"/>
    <dgm:cxn modelId="{DD56BDC1-9C69-4793-ABE8-18D8A36EEF90}" srcId="{9114048B-2206-42E9-8A63-38B49B6DDC72}" destId="{7885FB46-4643-4D1F-ACE2-8D5034C55571}" srcOrd="0" destOrd="0" parTransId="{A8924E66-24BE-4679-9D59-1B8228AAC1A8}" sibTransId="{12CACA82-9975-4843-85D4-B2F5AD80D660}"/>
    <dgm:cxn modelId="{B98BE97F-FBAB-4F2A-9B6B-FF06AD67C1AB}" type="presOf" srcId="{2CD173D5-0B93-4F20-8A20-123E843BF51A}" destId="{05EC455B-DD8F-4AD4-B204-366CB44FC647}" srcOrd="0" destOrd="0" presId="urn:microsoft.com/office/officeart/2005/8/layout/vProcess5"/>
    <dgm:cxn modelId="{15954802-912B-4613-A047-62915B3F3D2B}" type="presOf" srcId="{BA32AC8E-3257-41E0-92C0-B218BF867B30}" destId="{185994ED-B88C-46A0-90C4-9A0F5B274894}" srcOrd="0" destOrd="0" presId="urn:microsoft.com/office/officeart/2005/8/layout/vProcess5"/>
    <dgm:cxn modelId="{87108973-4C31-4A63-8F10-AB6278CB16E0}" srcId="{9114048B-2206-42E9-8A63-38B49B6DDC72}" destId="{2CD173D5-0B93-4F20-8A20-123E843BF51A}" srcOrd="3" destOrd="0" parTransId="{42574294-65AD-4393-981B-6DBB2C1A5BE9}" sibTransId="{9345E554-5887-41DD-88F1-0105CE17C4F2}"/>
    <dgm:cxn modelId="{BD38C19B-3C52-4F03-8679-E45F1D1CC7BC}" type="presOf" srcId="{9345E554-5887-41DD-88F1-0105CE17C4F2}" destId="{43C37A09-8DF3-4439-9822-63177E1FCDFB}" srcOrd="0" destOrd="0" presId="urn:microsoft.com/office/officeart/2005/8/layout/vProcess5"/>
    <dgm:cxn modelId="{4EBD9C50-20E2-42F2-BCD1-D707F1458EE9}" srcId="{9114048B-2206-42E9-8A63-38B49B6DDC72}" destId="{C7834E36-19DB-409E-B91C-69D51AB5C748}" srcOrd="2" destOrd="0" parTransId="{287B36BB-B34A-4CAA-B0FE-036636D8D410}" sibTransId="{BC5B3D5D-8C58-426D-9225-22DB22DB1733}"/>
    <dgm:cxn modelId="{7B96DD7F-BF6F-4DC4-A8B6-D71C1D73C95A}" type="presOf" srcId="{06DB01E4-9ED0-4418-A64C-DE254EEDEE39}" destId="{522FF0BD-3175-4296-AB14-FC70F5E90A5F}" srcOrd="1" destOrd="0" presId="urn:microsoft.com/office/officeart/2005/8/layout/vProcess5"/>
    <dgm:cxn modelId="{F195B2AD-4DF9-45F5-AF31-5B7AF12F4032}" type="presOf" srcId="{2CD173D5-0B93-4F20-8A20-123E843BF51A}" destId="{75AC1715-3042-4AB5-AD71-C60CF57AFE21}" srcOrd="1" destOrd="0" presId="urn:microsoft.com/office/officeart/2005/8/layout/vProcess5"/>
    <dgm:cxn modelId="{DDB22992-712E-40B0-B048-C4BD6748D59C}" type="presOf" srcId="{BA32AC8E-3257-41E0-92C0-B218BF867B30}" destId="{38700A02-FCCD-4FDC-8EC8-ACB03FFD6D04}" srcOrd="1" destOrd="0" presId="urn:microsoft.com/office/officeart/2005/8/layout/vProcess5"/>
    <dgm:cxn modelId="{64894455-EF05-4B32-8547-FF2F36AD3138}" type="presOf" srcId="{434155B7-F7E7-4258-AD7E-89D49B8DC0CA}" destId="{AA67DD79-F485-4279-AEFC-E09EEF99530A}" srcOrd="0" destOrd="0" presId="urn:microsoft.com/office/officeart/2005/8/layout/vProcess5"/>
    <dgm:cxn modelId="{F5641E08-0C3A-4304-B61B-ADB31501A22D}" type="presParOf" srcId="{90EEC442-B0C1-4420-811E-6926A3FB93F3}" destId="{F8B5C0C7-EA19-4182-90D4-08DFE4704F7F}" srcOrd="0" destOrd="0" presId="urn:microsoft.com/office/officeart/2005/8/layout/vProcess5"/>
    <dgm:cxn modelId="{692CE51B-796F-4F04-B9BD-3F9485AC8042}" type="presParOf" srcId="{90EEC442-B0C1-4420-811E-6926A3FB93F3}" destId="{94CC8C60-E6D2-4D2C-AB9C-41E6D2AC1F91}" srcOrd="1" destOrd="0" presId="urn:microsoft.com/office/officeart/2005/8/layout/vProcess5"/>
    <dgm:cxn modelId="{83DCDB75-3CE9-47A7-A179-3E5108A28EFA}" type="presParOf" srcId="{90EEC442-B0C1-4420-811E-6926A3FB93F3}" destId="{4FB6D602-B7C1-44CB-B792-31886E599A80}" srcOrd="2" destOrd="0" presId="urn:microsoft.com/office/officeart/2005/8/layout/vProcess5"/>
    <dgm:cxn modelId="{2ABFC92A-24EF-4F7F-BBE0-0DA741E64CC9}" type="presParOf" srcId="{90EEC442-B0C1-4420-811E-6926A3FB93F3}" destId="{A90E2C1F-E052-4A89-9F24-34DF32F8E390}" srcOrd="3" destOrd="0" presId="urn:microsoft.com/office/officeart/2005/8/layout/vProcess5"/>
    <dgm:cxn modelId="{9F1740F3-2C67-4A07-8006-E90BBB6B28C2}" type="presParOf" srcId="{90EEC442-B0C1-4420-811E-6926A3FB93F3}" destId="{05EC455B-DD8F-4AD4-B204-366CB44FC647}" srcOrd="4" destOrd="0" presId="urn:microsoft.com/office/officeart/2005/8/layout/vProcess5"/>
    <dgm:cxn modelId="{AEA28D38-C45B-45CA-B56F-65B6F5619C31}" type="presParOf" srcId="{90EEC442-B0C1-4420-811E-6926A3FB93F3}" destId="{185994ED-B88C-46A0-90C4-9A0F5B274894}" srcOrd="5" destOrd="0" presId="urn:microsoft.com/office/officeart/2005/8/layout/vProcess5"/>
    <dgm:cxn modelId="{0D0AB0D3-C61E-419C-A66D-B5AF67B1B27D}" type="presParOf" srcId="{90EEC442-B0C1-4420-811E-6926A3FB93F3}" destId="{574E54A3-1091-4CCC-84DA-E478A79BF857}" srcOrd="6" destOrd="0" presId="urn:microsoft.com/office/officeart/2005/8/layout/vProcess5"/>
    <dgm:cxn modelId="{59BECBAD-9ED1-4C83-ABDA-525361CA1BD5}" type="presParOf" srcId="{90EEC442-B0C1-4420-811E-6926A3FB93F3}" destId="{AA67DD79-F485-4279-AEFC-E09EEF99530A}" srcOrd="7" destOrd="0" presId="urn:microsoft.com/office/officeart/2005/8/layout/vProcess5"/>
    <dgm:cxn modelId="{2FA214A4-EAB0-44D0-9615-DD3221C956C5}" type="presParOf" srcId="{90EEC442-B0C1-4420-811E-6926A3FB93F3}" destId="{876034EE-9BA8-40E4-920B-F8E1E925B761}" srcOrd="8" destOrd="0" presId="urn:microsoft.com/office/officeart/2005/8/layout/vProcess5"/>
    <dgm:cxn modelId="{4723F48E-FCDC-44F7-A52B-6D4A5E2C502E}" type="presParOf" srcId="{90EEC442-B0C1-4420-811E-6926A3FB93F3}" destId="{43C37A09-8DF3-4439-9822-63177E1FCDFB}" srcOrd="9" destOrd="0" presId="urn:microsoft.com/office/officeart/2005/8/layout/vProcess5"/>
    <dgm:cxn modelId="{612AF471-9BF0-4E64-BD79-6FCB2C100A79}" type="presParOf" srcId="{90EEC442-B0C1-4420-811E-6926A3FB93F3}" destId="{D7D17008-FBB8-43A2-8BB9-CD3BCD5D0E53}" srcOrd="10" destOrd="0" presId="urn:microsoft.com/office/officeart/2005/8/layout/vProcess5"/>
    <dgm:cxn modelId="{C298A3CE-3534-4B8B-A667-D7ED6A31CB4A}" type="presParOf" srcId="{90EEC442-B0C1-4420-811E-6926A3FB93F3}" destId="{522FF0BD-3175-4296-AB14-FC70F5E90A5F}" srcOrd="11" destOrd="0" presId="urn:microsoft.com/office/officeart/2005/8/layout/vProcess5"/>
    <dgm:cxn modelId="{D96E9928-502C-49A8-AF36-3727D4FDC831}" type="presParOf" srcId="{90EEC442-B0C1-4420-811E-6926A3FB93F3}" destId="{EE15E5D3-B3CD-4F8F-B035-C6E230B5D5A7}" srcOrd="12" destOrd="0" presId="urn:microsoft.com/office/officeart/2005/8/layout/vProcess5"/>
    <dgm:cxn modelId="{5147F224-9EFE-456C-BB30-04401AE9EB76}" type="presParOf" srcId="{90EEC442-B0C1-4420-811E-6926A3FB93F3}" destId="{75AC1715-3042-4AB5-AD71-C60CF57AFE21}" srcOrd="13" destOrd="0" presId="urn:microsoft.com/office/officeart/2005/8/layout/vProcess5"/>
    <dgm:cxn modelId="{54F0117E-E475-4C18-B0DC-EAAECB70FA03}" type="presParOf" srcId="{90EEC442-B0C1-4420-811E-6926A3FB93F3}" destId="{38700A02-FCCD-4FDC-8EC8-ACB03FFD6D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C8C60-E6D2-4D2C-AB9C-41E6D2AC1F91}">
      <dsp:nvSpPr>
        <dsp:cNvPr id="0" name=""/>
        <dsp:cNvSpPr/>
      </dsp:nvSpPr>
      <dsp:spPr>
        <a:xfrm>
          <a:off x="0" y="-17910"/>
          <a:ext cx="7603071" cy="99876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Data Preprocessing</a:t>
          </a:r>
          <a:r>
            <a:rPr lang="en-US" sz="2600" kern="1200" dirty="0" smtClean="0"/>
            <a:t>-Cleaning and Scaling</a:t>
          </a:r>
          <a:endParaRPr lang="en-US" sz="2600" kern="1200" dirty="0"/>
        </a:p>
      </dsp:txBody>
      <dsp:txXfrm>
        <a:off x="29253" y="11343"/>
        <a:ext cx="6408468" cy="940260"/>
      </dsp:txXfrm>
    </dsp:sp>
    <dsp:sp modelId="{4FB6D602-B7C1-44CB-B792-31886E599A80}">
      <dsp:nvSpPr>
        <dsp:cNvPr id="0" name=""/>
        <dsp:cNvSpPr/>
      </dsp:nvSpPr>
      <dsp:spPr>
        <a:xfrm>
          <a:off x="567761" y="1119573"/>
          <a:ext cx="7603071" cy="99876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Supervised Learning</a:t>
          </a:r>
          <a:r>
            <a:rPr lang="en-US" sz="2600" kern="1200" dirty="0" smtClean="0"/>
            <a:t>-Regression (KNN, Random Forest, MLP)</a:t>
          </a:r>
          <a:endParaRPr lang="en-US" sz="2600" kern="1200" dirty="0"/>
        </a:p>
      </dsp:txBody>
      <dsp:txXfrm>
        <a:off x="597014" y="1148826"/>
        <a:ext cx="6327605" cy="940260"/>
      </dsp:txXfrm>
    </dsp:sp>
    <dsp:sp modelId="{A90E2C1F-E052-4A89-9F24-34DF32F8E390}">
      <dsp:nvSpPr>
        <dsp:cNvPr id="0" name=""/>
        <dsp:cNvSpPr/>
      </dsp:nvSpPr>
      <dsp:spPr>
        <a:xfrm>
          <a:off x="1135523" y="2257058"/>
          <a:ext cx="7603071" cy="99876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Unsupervised Learning- </a:t>
          </a:r>
          <a:r>
            <a:rPr lang="en-US" sz="2600" kern="1200" dirty="0" smtClean="0"/>
            <a:t>Classification (KMeans and Hierarchical Clustering)</a:t>
          </a:r>
          <a:endParaRPr lang="en-US" sz="2600" kern="1200" dirty="0"/>
        </a:p>
      </dsp:txBody>
      <dsp:txXfrm>
        <a:off x="1164776" y="2286311"/>
        <a:ext cx="6327605" cy="940260"/>
      </dsp:txXfrm>
    </dsp:sp>
    <dsp:sp modelId="{05EC455B-DD8F-4AD4-B204-366CB44FC647}">
      <dsp:nvSpPr>
        <dsp:cNvPr id="0" name=""/>
        <dsp:cNvSpPr/>
      </dsp:nvSpPr>
      <dsp:spPr>
        <a:xfrm>
          <a:off x="1703285" y="3394542"/>
          <a:ext cx="7603071" cy="99876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Supervised Learning</a:t>
          </a:r>
          <a:r>
            <a:rPr lang="en-US" sz="2600" kern="1200" dirty="0" smtClean="0"/>
            <a:t>-Regression (KNN, Random Forest, MLP)</a:t>
          </a:r>
          <a:endParaRPr lang="en-US" sz="2600" kern="1200" dirty="0"/>
        </a:p>
      </dsp:txBody>
      <dsp:txXfrm>
        <a:off x="1732538" y="3423795"/>
        <a:ext cx="6327605" cy="940260"/>
      </dsp:txXfrm>
    </dsp:sp>
    <dsp:sp modelId="{185994ED-B88C-46A0-90C4-9A0F5B274894}">
      <dsp:nvSpPr>
        <dsp:cNvPr id="0" name=""/>
        <dsp:cNvSpPr/>
      </dsp:nvSpPr>
      <dsp:spPr>
        <a:xfrm>
          <a:off x="2271047" y="4496206"/>
          <a:ext cx="7603071" cy="10704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Comparison of Results and Conclusions</a:t>
          </a:r>
          <a:endParaRPr lang="en-US" sz="2600" b="1" kern="1200" dirty="0"/>
        </a:p>
      </dsp:txBody>
      <dsp:txXfrm>
        <a:off x="2302398" y="4527557"/>
        <a:ext cx="6323409" cy="1007706"/>
      </dsp:txXfrm>
    </dsp:sp>
    <dsp:sp modelId="{574E54A3-1091-4CCC-84DA-E478A79BF857}">
      <dsp:nvSpPr>
        <dsp:cNvPr id="0" name=""/>
        <dsp:cNvSpPr/>
      </dsp:nvSpPr>
      <dsp:spPr>
        <a:xfrm>
          <a:off x="6953873" y="711744"/>
          <a:ext cx="649198" cy="649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099943" y="711744"/>
        <a:ext cx="357058" cy="488521"/>
      </dsp:txXfrm>
    </dsp:sp>
    <dsp:sp modelId="{AA67DD79-F485-4279-AEFC-E09EEF99530A}">
      <dsp:nvSpPr>
        <dsp:cNvPr id="0" name=""/>
        <dsp:cNvSpPr/>
      </dsp:nvSpPr>
      <dsp:spPr>
        <a:xfrm>
          <a:off x="7521635" y="1849228"/>
          <a:ext cx="649198" cy="649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667705" y="1849228"/>
        <a:ext cx="357058" cy="488521"/>
      </dsp:txXfrm>
    </dsp:sp>
    <dsp:sp modelId="{876034EE-9BA8-40E4-920B-F8E1E925B761}">
      <dsp:nvSpPr>
        <dsp:cNvPr id="0" name=""/>
        <dsp:cNvSpPr/>
      </dsp:nvSpPr>
      <dsp:spPr>
        <a:xfrm>
          <a:off x="8089396" y="2970066"/>
          <a:ext cx="649198" cy="649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8235466" y="2970066"/>
        <a:ext cx="357058" cy="488521"/>
      </dsp:txXfrm>
    </dsp:sp>
    <dsp:sp modelId="{43C37A09-8DF3-4439-9822-63177E1FCDFB}">
      <dsp:nvSpPr>
        <dsp:cNvPr id="0" name=""/>
        <dsp:cNvSpPr/>
      </dsp:nvSpPr>
      <dsp:spPr>
        <a:xfrm>
          <a:off x="8657158" y="4118648"/>
          <a:ext cx="649198" cy="649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8803228" y="4118648"/>
        <a:ext cx="357058" cy="488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96CD3-D07F-47B6-9346-536A06F9AF1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BDDA5-032D-40CE-AD3A-E572C8D3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7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B86F-A1F2-423D-9087-59083BB07E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05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9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1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7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2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5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4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43001"/>
            <a:ext cx="1219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62940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3200" y="609600"/>
            <a:ext cx="1178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hyperlink" Target="http://www.kgs.ku.edu/Publications/Bulletins/LA/04_nuclear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3" y="3232017"/>
            <a:ext cx="3097378" cy="193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D166C99-615D-43B9-AA45-7A195E1449C1}"/>
              </a:ext>
            </a:extLst>
          </p:cNvPr>
          <p:cNvSpPr txBox="1">
            <a:spLocks/>
          </p:cNvSpPr>
          <p:nvPr/>
        </p:nvSpPr>
        <p:spPr>
          <a:xfrm>
            <a:off x="1384738" y="1183573"/>
            <a:ext cx="9113074" cy="14662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BE1B194-FF13-4ED5-83E2-D4416BDCC9EA}"/>
              </a:ext>
            </a:extLst>
          </p:cNvPr>
          <p:cNvSpPr txBox="1">
            <a:spLocks/>
          </p:cNvSpPr>
          <p:nvPr/>
        </p:nvSpPr>
        <p:spPr>
          <a:xfrm>
            <a:off x="0" y="5905766"/>
            <a:ext cx="12192000" cy="901801"/>
          </a:xfrm>
          <a:prstGeom prst="rect">
            <a:avLst/>
          </a:prstGeom>
          <a:solidFill>
            <a:srgbClr val="92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3318DE-15BD-413A-BDA5-04F12D1690B1}"/>
              </a:ext>
            </a:extLst>
          </p:cNvPr>
          <p:cNvSpPr/>
          <p:nvPr/>
        </p:nvSpPr>
        <p:spPr>
          <a:xfrm>
            <a:off x="0" y="951263"/>
            <a:ext cx="12192000" cy="1874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FF91D7-54EA-4D92-9398-B891D1E494A6}"/>
              </a:ext>
            </a:extLst>
          </p:cNvPr>
          <p:cNvSpPr/>
          <p:nvPr/>
        </p:nvSpPr>
        <p:spPr>
          <a:xfrm>
            <a:off x="0" y="5687708"/>
            <a:ext cx="12192000" cy="1874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9ACF49-EAD7-4B68-9D0D-7EEF12A601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4850"/>
          </a:xfrm>
          <a:prstGeom prst="rect">
            <a:avLst/>
          </a:prstGeom>
          <a:solidFill>
            <a:srgbClr val="92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FINAL TERM PROJECT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C075D-51C7-42E0-9623-E8D229F0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E5542-7D19-4DD9-855A-B641AB8D8A8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682" y="1581914"/>
            <a:ext cx="10764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Applications In Predicting Rate Of Penetration (ROP) Using Drilling Parameters and Well Logs</a:t>
            </a:r>
          </a:p>
        </p:txBody>
      </p:sp>
      <p:pic>
        <p:nvPicPr>
          <p:cNvPr id="11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664" y="3220456"/>
            <a:ext cx="3097378" cy="193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05016" y="3692075"/>
            <a:ext cx="2318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  Tetteh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4784" y="5915223"/>
            <a:ext cx="209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5970-005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6146" y="643235"/>
            <a:ext cx="32855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MATIX SCATTER PLOTS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5" y="1192398"/>
            <a:ext cx="5665078" cy="48048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340425" y="6031887"/>
            <a:ext cx="385309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Drilling Parameters plotted separately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83012" y="6042397"/>
            <a:ext cx="305115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 Logs plotted separately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2" y="1191873"/>
            <a:ext cx="5953059" cy="47990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7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04443" y="776716"/>
            <a:ext cx="45972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OUTLIER REMOVAL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" y="1721595"/>
            <a:ext cx="5108027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Zones with densities greater than that of limestone show negative bulk density porosity values (Kansas Geological Survey)</a:t>
            </a:r>
          </a:p>
          <a:p>
            <a:r>
              <a:rPr lang="en-US" sz="2000" dirty="0" smtClean="0"/>
              <a:t>(</a:t>
            </a: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www.kgs.ku.edu/Publications/Bulletins/LA/04_nuclear.html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Regions with DPHZ&lt; -0.4 and GR&gt; 250 API units were removed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The Z-score outlier detection and removal was used to further remove significant outliers as seen in matrix scatter plots.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96" y="1652225"/>
            <a:ext cx="6495809" cy="42945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6145" y="643235"/>
            <a:ext cx="43134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MATRIX SCATTER PLOTS FOR CLEANED DATA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30292"/>
              </p:ext>
            </p:extLst>
          </p:nvPr>
        </p:nvGraphicFramePr>
        <p:xfrm>
          <a:off x="264858" y="1059443"/>
          <a:ext cx="4981904" cy="610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45476">
                  <a:extLst>
                    <a:ext uri="{9D8B030D-6E8A-4147-A177-3AD203B41FA5}">
                      <a16:colId xmlns:a16="http://schemas.microsoft.com/office/drawing/2014/main" val="1508459343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3314017699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3977646767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778627486"/>
                    </a:ext>
                  </a:extLst>
                </a:gridCol>
              </a:tblGrid>
              <a:tr h="366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Fina</a:t>
                      </a:r>
                      <a:r>
                        <a:rPr lang="en-US" sz="1000" baseline="0" dirty="0" smtClean="0"/>
                        <a:t>l shape after outlier removal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Number</a:t>
                      </a:r>
                      <a:r>
                        <a:rPr lang="en-US" sz="1000" baseline="0" dirty="0" smtClean="0"/>
                        <a:t> of Rows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Number of Columns</a:t>
                      </a:r>
                      <a:endParaRPr 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r>
                        <a:rPr lang="en-US" sz="1000" baseline="0" dirty="0" smtClean="0"/>
                        <a:t> Missing Values were recorded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01856"/>
                  </a:ext>
                </a:extLst>
              </a:tr>
              <a:tr h="22007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4430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53889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52320"/>
            <a:ext cx="6199001" cy="44277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286466" y="6224227"/>
            <a:ext cx="4351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Cleaned Well Logs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276316"/>
            <a:ext cx="5467481" cy="4928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729774" y="6187441"/>
            <a:ext cx="4351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Cleaned Drilling Parameters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41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1" y="2390052"/>
            <a:ext cx="6170018" cy="3190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1299079"/>
            <a:ext cx="5108028" cy="47674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45042" y="1551328"/>
            <a:ext cx="60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Looked at some initial correlations between the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0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6146" y="643235"/>
            <a:ext cx="32855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 DRILLING PARAMETERS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174" y="1090974"/>
            <a:ext cx="909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Minimax Scaler was used in scaling drilling Parameters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All Drilling Parameters with the exception of the predicted parameter (ROP) were scaled.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9" y="1880317"/>
            <a:ext cx="5228519" cy="41794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2" y="4191903"/>
            <a:ext cx="5353471" cy="19881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33" y="1854025"/>
            <a:ext cx="5435949" cy="18477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476475" y="3682825"/>
            <a:ext cx="53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Drilling Parameters before Scaling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88340" y="6174827"/>
            <a:ext cx="53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Drilling Parameters after Scaling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46819" y="6154858"/>
            <a:ext cx="455308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There were no  missing Values after Scaling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6146" y="643235"/>
            <a:ext cx="32855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 WELL LOGS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174" y="1090974"/>
            <a:ext cx="90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Minimax Scaler was used in scaling Well Logs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6475" y="3682825"/>
            <a:ext cx="53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 Logs before Scaling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88340" y="6225277"/>
            <a:ext cx="53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 logs after  Scaling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8" y="1677451"/>
            <a:ext cx="5570944" cy="44711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81" y="1199671"/>
            <a:ext cx="4962985" cy="24579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43" y="4029666"/>
            <a:ext cx="4887310" cy="21882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746819" y="6217920"/>
            <a:ext cx="455308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There were no  missing Values after Scaling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655" y="1343221"/>
            <a:ext cx="59593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Construct a regression model to predict ROP using drilling parameters as inputs: i.e. SPP, WOB, RPM, FLOW_IN, TORQ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Machine Learning algorithms used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K-Nearest Neighbors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Random Forest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Multilayer Perceptron (MLP)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Train/ Test split was done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85% of the data was used for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15% was used for testing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Labels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X_train</a:t>
            </a:r>
            <a:r>
              <a:rPr lang="en-US" dirty="0" smtClean="0"/>
              <a:t>-Training input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Y-train-Training output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X_test</a:t>
            </a:r>
            <a:r>
              <a:rPr lang="en-US" dirty="0" smtClean="0"/>
              <a:t>-Test input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Y_test</a:t>
            </a:r>
            <a:r>
              <a:rPr lang="en-US" dirty="0" smtClean="0"/>
              <a:t>-Test output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2" y="2129774"/>
            <a:ext cx="5353471" cy="19881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1130455" y="2169335"/>
            <a:ext cx="504497" cy="1816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317642">
            <a:off x="10781696" y="1795683"/>
            <a:ext cx="630620" cy="15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778240" y="1185567"/>
            <a:ext cx="2364828" cy="4225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 Parameter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02293"/>
              </p:ext>
            </p:extLst>
          </p:nvPr>
        </p:nvGraphicFramePr>
        <p:xfrm>
          <a:off x="5423337" y="4358348"/>
          <a:ext cx="6659355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9785">
                  <a:extLst>
                    <a:ext uri="{9D8B030D-6E8A-4147-A177-3AD203B41FA5}">
                      <a16:colId xmlns:a16="http://schemas.microsoft.com/office/drawing/2014/main" val="105216728"/>
                    </a:ext>
                  </a:extLst>
                </a:gridCol>
                <a:gridCol w="2219785">
                  <a:extLst>
                    <a:ext uri="{9D8B030D-6E8A-4147-A177-3AD203B41FA5}">
                      <a16:colId xmlns:a16="http://schemas.microsoft.com/office/drawing/2014/main" val="171863131"/>
                    </a:ext>
                  </a:extLst>
                </a:gridCol>
                <a:gridCol w="2219785">
                  <a:extLst>
                    <a:ext uri="{9D8B030D-6E8A-4147-A177-3AD203B41FA5}">
                      <a16:colId xmlns:a16="http://schemas.microsoft.com/office/drawing/2014/main" val="1845950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Number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0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0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0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09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6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K-Nearest Neighbors (With Hyperparameter Optimization)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34206" y="1210792"/>
            <a:ext cx="78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Hyperparameter Optimization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All other parameters were kept at default and n_neighbours</a:t>
            </a:r>
            <a:r>
              <a:rPr lang="en-US" dirty="0"/>
              <a:t> </a:t>
            </a:r>
            <a:r>
              <a:rPr lang="en-US" dirty="0" smtClean="0"/>
              <a:t>(k) was varied</a:t>
            </a:r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630F610-BF1A-499A-8F22-313C7431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79219"/>
              </p:ext>
            </p:extLst>
          </p:nvPr>
        </p:nvGraphicFramePr>
        <p:xfrm>
          <a:off x="213901" y="1907144"/>
          <a:ext cx="6092308" cy="403961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523077">
                  <a:extLst>
                    <a:ext uri="{9D8B030D-6E8A-4147-A177-3AD203B41FA5}">
                      <a16:colId xmlns:a16="http://schemas.microsoft.com/office/drawing/2014/main" val="3364277801"/>
                    </a:ext>
                  </a:extLst>
                </a:gridCol>
                <a:gridCol w="1523077">
                  <a:extLst>
                    <a:ext uri="{9D8B030D-6E8A-4147-A177-3AD203B41FA5}">
                      <a16:colId xmlns:a16="http://schemas.microsoft.com/office/drawing/2014/main" val="3688852249"/>
                    </a:ext>
                  </a:extLst>
                </a:gridCol>
                <a:gridCol w="1523077">
                  <a:extLst>
                    <a:ext uri="{9D8B030D-6E8A-4147-A177-3AD203B41FA5}">
                      <a16:colId xmlns:a16="http://schemas.microsoft.com/office/drawing/2014/main" val="1196454793"/>
                    </a:ext>
                  </a:extLst>
                </a:gridCol>
                <a:gridCol w="1523077">
                  <a:extLst>
                    <a:ext uri="{9D8B030D-6E8A-4147-A177-3AD203B41FA5}">
                      <a16:colId xmlns:a16="http://schemas.microsoft.com/office/drawing/2014/main" val="1687522767"/>
                    </a:ext>
                  </a:extLst>
                </a:gridCol>
              </a:tblGrid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252052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0.792943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5.94063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08807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6.46598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032267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6.79557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35701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6.94907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2360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0.718765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7.08949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7379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7.22578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93059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7.29777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15879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0.688535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0.6820484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7.36111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71580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0.678415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0.6754467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7.43758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80507"/>
                  </a:ext>
                </a:extLst>
              </a:tr>
            </a:tbl>
          </a:graphicData>
        </a:graphic>
      </p:graphicFrame>
      <p:sp>
        <p:nvSpPr>
          <p:cNvPr id="18" name="Star: 5 Points 6">
            <a:extLst>
              <a:ext uri="{FF2B5EF4-FFF2-40B4-BE49-F238E27FC236}">
                <a16:creationId xmlns:a16="http://schemas.microsoft.com/office/drawing/2014/main" id="{AF45ACA2-CF16-41AF-B9B4-CEF99C248B76}"/>
              </a:ext>
            </a:extLst>
          </p:cNvPr>
          <p:cNvSpPr/>
          <p:nvPr/>
        </p:nvSpPr>
        <p:spPr>
          <a:xfrm>
            <a:off x="6020254" y="2459457"/>
            <a:ext cx="125835" cy="10066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-1202" r="1746" b="283"/>
          <a:stretch/>
        </p:blipFill>
        <p:spPr>
          <a:xfrm>
            <a:off x="6690886" y="1872943"/>
            <a:ext cx="5013434" cy="43319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34220" y="6003509"/>
            <a:ext cx="5335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Best model slightly overfits but has the lowest RMSE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K-Nearest Neighbors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98645"/>
              </p:ext>
            </p:extLst>
          </p:nvPr>
        </p:nvGraphicFramePr>
        <p:xfrm>
          <a:off x="1160343" y="1186325"/>
          <a:ext cx="9383634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3127878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3127878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  <a:gridCol w="3127878">
                  <a:extLst>
                    <a:ext uri="{9D8B030D-6E8A-4147-A177-3AD203B41FA5}">
                      <a16:colId xmlns:a16="http://schemas.microsoft.com/office/drawing/2014/main" val="29480036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n_neighbors</a:t>
                      </a:r>
                      <a:r>
                        <a:rPr lang="en-US" sz="1400" baseline="0" dirty="0" smtClean="0"/>
                        <a:t> (k)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10,20,30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Uniform,</a:t>
                      </a:r>
                      <a:r>
                        <a:rPr lang="en-US" sz="1400" baseline="0" dirty="0" smtClean="0"/>
                        <a:t> distance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Euclidean, Manhattan, Minkowski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4" y="2465414"/>
            <a:ext cx="3726608" cy="17786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2440502"/>
            <a:ext cx="5051271" cy="40318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30085"/>
              </p:ext>
            </p:extLst>
          </p:nvPr>
        </p:nvGraphicFramePr>
        <p:xfrm>
          <a:off x="846435" y="4724108"/>
          <a:ext cx="4064000" cy="1483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0.799327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0.832986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5.33536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sp>
        <p:nvSpPr>
          <p:cNvPr id="17" name="Up Arrow 16"/>
          <p:cNvSpPr/>
          <p:nvPr/>
        </p:nvSpPr>
        <p:spPr>
          <a:xfrm rot="3304961">
            <a:off x="5615298" y="4441053"/>
            <a:ext cx="62639" cy="1729202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8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862555"/>
              </p:ext>
            </p:extLst>
          </p:nvPr>
        </p:nvGraphicFramePr>
        <p:xfrm>
          <a:off x="1179261" y="1135875"/>
          <a:ext cx="9888130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77626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94800367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Bootstrap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Max_depth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min_samples_split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n_estimators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max_samples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3,4,5,6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5,10,15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100, 500, 1000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2000, 3000, 4000, 5000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075382"/>
              </p:ext>
            </p:extLst>
          </p:nvPr>
        </p:nvGraphicFramePr>
        <p:xfrm>
          <a:off x="625717" y="4761945"/>
          <a:ext cx="4064000" cy="14833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0.737286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0.751255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6.51125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447727"/>
            <a:ext cx="5043488" cy="17774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96" y="2409068"/>
            <a:ext cx="5404418" cy="38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Up Arrow 14"/>
          <p:cNvSpPr/>
          <p:nvPr/>
        </p:nvSpPr>
        <p:spPr>
          <a:xfrm rot="3304961">
            <a:off x="5261387" y="4673585"/>
            <a:ext cx="74041" cy="1371347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6107096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625" y="6209855"/>
            <a:ext cx="951689" cy="59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99" y="744131"/>
            <a:ext cx="5588638" cy="4313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1873" y="744132"/>
            <a:ext cx="302698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RATE OF PENETRATION (ROP)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113" y="1180681"/>
            <a:ext cx="5950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 speed at which the drill bit breaks the rock underneath to deepen the whole in a given formation.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 rate at which drill string penetrates the hole during drilling. (Li et al., 2019)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257" y="2724281"/>
            <a:ext cx="36386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OF PREDICTING ROP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5043" y="3399044"/>
            <a:ext cx="5915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Accurate ROP prediction aids its optimization which reduces drilling time and thus the overall drilling cost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 good knowledge of ROP helps to identify;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formation fluid kicks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 pressured and Under pressured drilling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Drilling stick-slip (i.e. Torsional vibrations and associated energy release and absorptions) (Hegde et al., 2017)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90280" y="5587299"/>
            <a:ext cx="48095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Source</a:t>
            </a:r>
            <a:r>
              <a:rPr lang="en-US" sz="1200" dirty="0"/>
              <a:t>: https://tbrcinfo.wordpress.com/2017/08/02/geosteering-and-measurement-while-drilling-technologies-to-provide-real-time-data/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80053" y="5148809"/>
            <a:ext cx="25669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A drill string in operation.</a:t>
            </a:r>
          </a:p>
        </p:txBody>
      </p:sp>
    </p:spTree>
    <p:extLst>
      <p:ext uri="{BB962C8B-B14F-4D97-AF65-F5344CB8AC3E}">
        <p14:creationId xmlns:p14="http://schemas.microsoft.com/office/powerpoint/2010/main" val="42248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 (Feature Importances)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93" y="1526101"/>
            <a:ext cx="5933372" cy="38593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86318"/>
              </p:ext>
            </p:extLst>
          </p:nvPr>
        </p:nvGraphicFramePr>
        <p:xfrm>
          <a:off x="170268" y="1995902"/>
          <a:ext cx="5057577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5859">
                  <a:extLst>
                    <a:ext uri="{9D8B030D-6E8A-4147-A177-3AD203B41FA5}">
                      <a16:colId xmlns:a16="http://schemas.microsoft.com/office/drawing/2014/main" val="105216728"/>
                    </a:ext>
                  </a:extLst>
                </a:gridCol>
                <a:gridCol w="1685859">
                  <a:extLst>
                    <a:ext uri="{9D8B030D-6E8A-4147-A177-3AD203B41FA5}">
                      <a16:colId xmlns:a16="http://schemas.microsoft.com/office/drawing/2014/main" val="171863131"/>
                    </a:ext>
                  </a:extLst>
                </a:gridCol>
                <a:gridCol w="1685859">
                  <a:extLst>
                    <a:ext uri="{9D8B030D-6E8A-4147-A177-3AD203B41FA5}">
                      <a16:colId xmlns:a16="http://schemas.microsoft.com/office/drawing/2014/main" val="1845950320"/>
                    </a:ext>
                  </a:extLst>
                </a:gridCol>
              </a:tblGrid>
              <a:tr h="4644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Number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03320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X1_train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06727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Y1_train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04000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X1_test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0751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Y1_test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09143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7655" y="1223405"/>
            <a:ext cx="541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Created a new input data set with TORQ and FLOW_IN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79324"/>
              </p:ext>
            </p:extLst>
          </p:nvPr>
        </p:nvGraphicFramePr>
        <p:xfrm>
          <a:off x="285183" y="4358348"/>
          <a:ext cx="450753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767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253767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Metrics of Model with Important</a:t>
                      </a:r>
                      <a:r>
                        <a:rPr lang="en-US" baseline="0" dirty="0" smtClean="0"/>
                        <a:t> Features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0.61363956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0.55689984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07204" y="5820629"/>
            <a:ext cx="64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Other features contribution significantly affected ROP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MLP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2962"/>
              </p:ext>
            </p:extLst>
          </p:nvPr>
        </p:nvGraphicFramePr>
        <p:xfrm>
          <a:off x="1961230" y="1135875"/>
          <a:ext cx="7910504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77626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hidden_layer_sizes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solver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activation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max_iter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10, 20, 30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lbfgs,sgd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adam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identity, tanh, relu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100,200,300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73696"/>
              </p:ext>
            </p:extLst>
          </p:nvPr>
        </p:nvGraphicFramePr>
        <p:xfrm>
          <a:off x="846435" y="4724108"/>
          <a:ext cx="4064000" cy="14833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0.677123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0.677736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7.41129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" y="2478341"/>
            <a:ext cx="4624353" cy="172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3" y="2377440"/>
            <a:ext cx="5347662" cy="38909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Up Arrow 11"/>
          <p:cNvSpPr/>
          <p:nvPr/>
        </p:nvSpPr>
        <p:spPr>
          <a:xfrm rot="3304961">
            <a:off x="5450573" y="4629442"/>
            <a:ext cx="74041" cy="13713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5822" y="706297"/>
            <a:ext cx="84503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COMPARING ALL SUPERVISED LEARNING MODELS FOR </a:t>
            </a:r>
            <a:r>
              <a:rPr lang="en-US" b="1" dirty="0" smtClean="0"/>
              <a:t>MODEL 1 </a:t>
            </a:r>
            <a:r>
              <a:rPr lang="en-US" dirty="0" smtClean="0"/>
              <a:t>CONSTRUCTION</a:t>
            </a:r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FD4F1A-FF20-4A89-860F-F18CDA27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52975"/>
              </p:ext>
            </p:extLst>
          </p:nvPr>
        </p:nvGraphicFramePr>
        <p:xfrm>
          <a:off x="175958" y="1364148"/>
          <a:ext cx="11840084" cy="5123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7128">
                  <a:extLst>
                    <a:ext uri="{9D8B030D-6E8A-4147-A177-3AD203B41FA5}">
                      <a16:colId xmlns:a16="http://schemas.microsoft.com/office/drawing/2014/main" val="540822465"/>
                    </a:ext>
                  </a:extLst>
                </a:gridCol>
                <a:gridCol w="3477164">
                  <a:extLst>
                    <a:ext uri="{9D8B030D-6E8A-4147-A177-3AD203B41FA5}">
                      <a16:colId xmlns:a16="http://schemas.microsoft.com/office/drawing/2014/main" val="3323008238"/>
                    </a:ext>
                  </a:extLst>
                </a:gridCol>
                <a:gridCol w="3596935">
                  <a:extLst>
                    <a:ext uri="{9D8B030D-6E8A-4147-A177-3AD203B41FA5}">
                      <a16:colId xmlns:a16="http://schemas.microsoft.com/office/drawing/2014/main" val="2056791713"/>
                    </a:ext>
                  </a:extLst>
                </a:gridCol>
                <a:gridCol w="1489165">
                  <a:extLst>
                    <a:ext uri="{9D8B030D-6E8A-4147-A177-3AD203B41FA5}">
                      <a16:colId xmlns:a16="http://schemas.microsoft.com/office/drawing/2014/main" val="4240041912"/>
                    </a:ext>
                  </a:extLst>
                </a:gridCol>
                <a:gridCol w="1175658">
                  <a:extLst>
                    <a:ext uri="{9D8B030D-6E8A-4147-A177-3AD203B41FA5}">
                      <a16:colId xmlns:a16="http://schemas.microsoft.com/office/drawing/2014/main" val="3448015295"/>
                    </a:ext>
                  </a:extLst>
                </a:gridCol>
                <a:gridCol w="1254034">
                  <a:extLst>
                    <a:ext uri="{9D8B030D-6E8A-4147-A177-3AD203B41FA5}">
                      <a16:colId xmlns:a16="http://schemas.microsoft.com/office/drawing/2014/main" val="3181329116"/>
                    </a:ext>
                  </a:extLst>
                </a:gridCol>
              </a:tblGrid>
              <a:tr h="3690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76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K-Nearest Neighbors</a:t>
                      </a:r>
                    </a:p>
                    <a:p>
                      <a:pPr algn="ctr"/>
                      <a:r>
                        <a:rPr lang="en-US" dirty="0"/>
                        <a:t>(varying K and keeping all other parameters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n_neighbours=10; weights=uniform;</a:t>
                      </a:r>
                    </a:p>
                    <a:p>
                      <a:pPr algn="l"/>
                      <a:r>
                        <a:rPr lang="en-US" dirty="0"/>
                        <a:t>Metric= Minkowski; (all other parameters set default)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0.814311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0.792943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5.94063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5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n_neighbours=10; weights=distance;</a:t>
                      </a:r>
                    </a:p>
                    <a:p>
                      <a:pPr algn="l"/>
                      <a:r>
                        <a:rPr lang="en-US" dirty="0"/>
                        <a:t>Metric= Manhattan; (all other parameters set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0.832986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5.33536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89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Max_depth=6; </a:t>
                      </a:r>
                      <a:r>
                        <a:rPr lang="en-US" dirty="0" err="1"/>
                        <a:t>min_samples_split</a:t>
                      </a:r>
                      <a:r>
                        <a:rPr lang="en-US" dirty="0"/>
                        <a:t>=5; n_estimators=1000; </a:t>
                      </a:r>
                      <a:r>
                        <a:rPr lang="en-US" dirty="0" err="1"/>
                        <a:t>max_samples</a:t>
                      </a:r>
                      <a:r>
                        <a:rPr lang="en-US" dirty="0"/>
                        <a:t>= 2000 (all other parameters set default)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0.737286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6.51125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8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Multi-Layer Perceptron (MLP)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hidden_layer_sizes=30; solver=lbfgs;</a:t>
                      </a:r>
                    </a:p>
                    <a:p>
                      <a:pPr algn="l"/>
                      <a:r>
                        <a:rPr lang="en-US" dirty="0"/>
                        <a:t>activation=tanh; </a:t>
                      </a:r>
                      <a:r>
                        <a:rPr lang="en-US" dirty="0" smtClean="0"/>
                        <a:t>max_iter=300</a:t>
                      </a:r>
                    </a:p>
                    <a:p>
                      <a:pPr algn="l"/>
                      <a:r>
                        <a:rPr lang="en-US" dirty="0" smtClean="0"/>
                        <a:t>(all other parameters set default)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0.677735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7.41129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814877"/>
                  </a:ext>
                </a:extLst>
              </a:tr>
            </a:tbl>
          </a:graphicData>
        </a:graphic>
      </p:graphicFrame>
      <p:pic>
        <p:nvPicPr>
          <p:cNvPr id="16" name="Graphic 11" descr="Checkmark">
            <a:extLst>
              <a:ext uri="{FF2B5EF4-FFF2-40B4-BE49-F238E27FC236}">
                <a16:creationId xmlns:a16="http://schemas.microsoft.com/office/drawing/2014/main" id="{1DE82662-B13E-43F2-B70A-2D74E6B8C8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982" y="3329598"/>
            <a:ext cx="356602" cy="3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" y="1296244"/>
            <a:ext cx="4471103" cy="2001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988210" y="819807"/>
            <a:ext cx="239635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KMEANS CLUSTERING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2363"/>
              </p:ext>
            </p:extLst>
          </p:nvPr>
        </p:nvGraphicFramePr>
        <p:xfrm>
          <a:off x="5656669" y="1513490"/>
          <a:ext cx="5852160" cy="1138502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</a:tblGrid>
              <a:tr h="39682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r>
                        <a:rPr lang="en-US" sz="1400" baseline="0" dirty="0" smtClean="0"/>
                        <a:t> PARAMETERS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n_clusters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n_init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max_iter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k-means++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1" y="3937470"/>
            <a:ext cx="3777862" cy="21040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18897" y="3424271"/>
            <a:ext cx="2289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Scaled Input Features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6296" y="6110715"/>
            <a:ext cx="344318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Optimal number of clusters= 3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92" y="2875630"/>
            <a:ext cx="5693123" cy="3468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2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4966" y="737826"/>
            <a:ext cx="239635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KMEANS CLUSTERING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0" y="1463040"/>
            <a:ext cx="5988807" cy="44128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44" y="1474615"/>
            <a:ext cx="5421745" cy="30784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690886" y="4742268"/>
            <a:ext cx="54296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Datapoints are well clustered; boxplots show minimal overlaps.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Data points in cluster label 2 have high GR values with relatively low bulk density and neutron porosities; possibility of a highly shaly zone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Datapoints in cluster 1 have relatively good DPHZ and NPOR values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85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44067" y="731520"/>
            <a:ext cx="286301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HIERACHICHAL CLUSTERING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2" y="1895333"/>
            <a:ext cx="4471103" cy="2001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29516"/>
              </p:ext>
            </p:extLst>
          </p:nvPr>
        </p:nvGraphicFramePr>
        <p:xfrm>
          <a:off x="599093" y="4225159"/>
          <a:ext cx="4389120" cy="115742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</a:tblGrid>
              <a:tr h="3400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r>
                        <a:rPr lang="en-US" sz="1400" baseline="0" dirty="0" smtClean="0"/>
                        <a:t> PARAMETERS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408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n_clusters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affinity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Linkage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408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euclidean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66" y="1576551"/>
            <a:ext cx="5700811" cy="4155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450316" y="5845854"/>
            <a:ext cx="155132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Dendogram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4965" y="737826"/>
            <a:ext cx="327922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HIERARCHICHAL  CLUSTERING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44933" y="4792717"/>
            <a:ext cx="44711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Hierarchical Clustering performed similarly to KMeans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1" y="1309456"/>
            <a:ext cx="6041193" cy="4586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34" y="1311691"/>
            <a:ext cx="5286375" cy="3298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7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8854" y="674764"/>
            <a:ext cx="41242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CLUSTERS AGAINST DEPTH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1" y="1272917"/>
            <a:ext cx="6150276" cy="4181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5" y="1311690"/>
            <a:ext cx="5507420" cy="4136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427890" y="5612525"/>
            <a:ext cx="2333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80960" y="5600964"/>
            <a:ext cx="33422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Hierarchical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8854" y="674764"/>
            <a:ext cx="46792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CLUSTERS BASED ON BOX PLOTS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6" y="1348854"/>
            <a:ext cx="7352675" cy="45386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30717" y="1999172"/>
            <a:ext cx="3840480" cy="3139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KMeans and Hierarchical Clustering performed similarly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Group of points labeled 0 by KMeans is labelled 2 by Hierarchical Clustering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Can be inferred that region between about 3100ft to about 4000ft is </a:t>
            </a:r>
            <a:r>
              <a:rPr lang="en-US" dirty="0" smtClean="0"/>
              <a:t>predominantly a region with hig</a:t>
            </a:r>
            <a:r>
              <a:rPr lang="en-US" dirty="0" smtClean="0"/>
              <a:t>h gamma 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9818" y="769357"/>
            <a:ext cx="65458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Reconstruct regression models using KMeans cluster label (lithology) as on of the input parameters. Thus the inputs are: i.e. SPP, WOB, RPM, FLOW_IN, TORQ, ELECTROFACIES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ELECTROFACIES= KMeans Cluster Labels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Same Machine Learning algorithms are used as in Model 1 construction </a:t>
            </a:r>
          </a:p>
          <a:p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Train/ Test split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85% of the data was used for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15% was used for testing 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Labels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X2_train-Training input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Y2-train-Training output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X2_test-Test input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Y2_test-Test output data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 rot="2317642">
            <a:off x="11015025" y="1852439"/>
            <a:ext cx="630620" cy="15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364717" y="1254935"/>
            <a:ext cx="2364828" cy="4225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 Parameter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40768"/>
              </p:ext>
            </p:extLst>
          </p:nvPr>
        </p:nvGraphicFramePr>
        <p:xfrm>
          <a:off x="6419718" y="4358348"/>
          <a:ext cx="5662974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658">
                  <a:extLst>
                    <a:ext uri="{9D8B030D-6E8A-4147-A177-3AD203B41FA5}">
                      <a16:colId xmlns:a16="http://schemas.microsoft.com/office/drawing/2014/main" val="105216728"/>
                    </a:ext>
                  </a:extLst>
                </a:gridCol>
                <a:gridCol w="1887658">
                  <a:extLst>
                    <a:ext uri="{9D8B030D-6E8A-4147-A177-3AD203B41FA5}">
                      <a16:colId xmlns:a16="http://schemas.microsoft.com/office/drawing/2014/main" val="171863131"/>
                    </a:ext>
                  </a:extLst>
                </a:gridCol>
                <a:gridCol w="1887658">
                  <a:extLst>
                    <a:ext uri="{9D8B030D-6E8A-4147-A177-3AD203B41FA5}">
                      <a16:colId xmlns:a16="http://schemas.microsoft.com/office/drawing/2014/main" val="1845950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Number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0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X2_train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0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Y2_train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0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X2_test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Y2_test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09143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" y="4498212"/>
            <a:ext cx="5102362" cy="17007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46820" y="6249452"/>
            <a:ext cx="18729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Before Scaling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58" y="2138722"/>
            <a:ext cx="6179002" cy="2092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1319642" y="2169335"/>
            <a:ext cx="498190" cy="18224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89974" y="1708981"/>
            <a:ext cx="14252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Scaling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1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6151239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463" y="6107402"/>
            <a:ext cx="964301" cy="6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37794" y="662153"/>
            <a:ext cx="595936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SELECTED PHYSICS-BASED MODELS FOR ROP PREDICTION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029" y="1084667"/>
            <a:ext cx="1112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Physics-based models exists for ROP prediction that make use of a number of input parameters.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These have a constant functionality between input parameters and ROP.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They have empirical coefficients that ought to be tuned via training for different lithology.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28234"/>
              </p:ext>
            </p:extLst>
          </p:nvPr>
        </p:nvGraphicFramePr>
        <p:xfrm>
          <a:off x="253646" y="2043971"/>
          <a:ext cx="11728146" cy="40459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9382">
                  <a:extLst>
                    <a:ext uri="{9D8B030D-6E8A-4147-A177-3AD203B41FA5}">
                      <a16:colId xmlns:a16="http://schemas.microsoft.com/office/drawing/2014/main" val="459968678"/>
                    </a:ext>
                  </a:extLst>
                </a:gridCol>
                <a:gridCol w="4533231">
                  <a:extLst>
                    <a:ext uri="{9D8B030D-6E8A-4147-A177-3AD203B41FA5}">
                      <a16:colId xmlns:a16="http://schemas.microsoft.com/office/drawing/2014/main" val="539427554"/>
                    </a:ext>
                  </a:extLst>
                </a:gridCol>
                <a:gridCol w="3285533">
                  <a:extLst>
                    <a:ext uri="{9D8B030D-6E8A-4147-A177-3AD203B41FA5}">
                      <a16:colId xmlns:a16="http://schemas.microsoft.com/office/drawing/2014/main" val="1526291816"/>
                    </a:ext>
                  </a:extLst>
                </a:gridCol>
              </a:tblGrid>
              <a:tr h="354312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Equation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35729"/>
                  </a:ext>
                </a:extLst>
              </a:tr>
              <a:tr h="708625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Bingham’s Model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400" dirty="0" smtClean="0"/>
                        <a:t>(Bingham,</a:t>
                      </a:r>
                      <a:r>
                        <a:rPr lang="en-US" sz="1400" baseline="0" dirty="0" smtClean="0"/>
                        <a:t> 1965)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Weight</a:t>
                      </a:r>
                      <a:r>
                        <a:rPr lang="en-US" sz="1400" baseline="0" dirty="0" smtClean="0"/>
                        <a:t> on Bit (WOB), Rotation per Minute (RPM), bit diameter D</a:t>
                      </a:r>
                      <a:r>
                        <a:rPr lang="en-US" sz="1400" baseline="-25000" dirty="0" smtClean="0"/>
                        <a:t>b ; </a:t>
                      </a:r>
                      <a:r>
                        <a:rPr lang="en-US" sz="1400" baseline="0" dirty="0" smtClean="0"/>
                        <a:t>a and b =empirical constants</a:t>
                      </a:r>
                      <a:endParaRPr lang="en-US" sz="1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31823"/>
                  </a:ext>
                </a:extLst>
              </a:tr>
              <a:tr h="7086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 Hareland’s Model </a:t>
                      </a: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Hareland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Rampersad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1994)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RPM, Number of bit cutters (</a:t>
                      </a:r>
                      <a:r>
                        <a:rPr lang="en-US" sz="1400" dirty="0" err="1" smtClean="0"/>
                        <a:t>Nc</a:t>
                      </a:r>
                      <a:r>
                        <a:rPr lang="en-US" sz="1400" dirty="0" smtClean="0"/>
                        <a:t>), Area of</a:t>
                      </a:r>
                      <a:r>
                        <a:rPr lang="en-US" sz="1400" baseline="0" dirty="0" smtClean="0"/>
                        <a:t> rock compressed ahead of cutters (Av) in square inch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56652"/>
                  </a:ext>
                </a:extLst>
              </a:tr>
              <a:tr h="7086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3.Motahhari’s Model</a:t>
                      </a: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Motahhari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al., 2010)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RPM, WOB, Unconfined Rock</a:t>
                      </a:r>
                      <a:r>
                        <a:rPr lang="en-US" sz="1400" baseline="0" dirty="0" smtClean="0"/>
                        <a:t> Strength (UCS), bit diameter, Bit Wear function (</a:t>
                      </a:r>
                      <a:r>
                        <a:rPr lang="en-US" sz="1400" baseline="0" dirty="0" err="1" smtClean="0"/>
                        <a:t>W</a:t>
                      </a:r>
                      <a:r>
                        <a:rPr lang="en-US" sz="1400" baseline="-25000" dirty="0" err="1" smtClean="0"/>
                        <a:t>f</a:t>
                      </a:r>
                      <a:r>
                        <a:rPr lang="en-US" sz="1400" baseline="0" dirty="0" smtClean="0"/>
                        <a:t>),</a:t>
                      </a:r>
                      <a:r>
                        <a:rPr lang="el-G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α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l-G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are model exponents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65938"/>
                  </a:ext>
                </a:extLst>
              </a:tr>
              <a:tr h="14856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4. 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Bourgoyne and Young's Model</a:t>
                      </a: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(Bourgoyne and Young, 1972)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r>
                        <a:rPr lang="en-US" sz="1400" baseline="0" dirty="0" smtClean="0"/>
                        <a:t> complex model based on formation strength, bottom hole pressure differential, WOB,RPM, bit wear, bit hydraulics, rock compaction, equivalent circulation density of drilling fluid, density of drilling fluid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32984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57" y="2505879"/>
            <a:ext cx="1948618" cy="5589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61" y="3222474"/>
            <a:ext cx="1926875" cy="554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32" y="3930244"/>
            <a:ext cx="2030598" cy="5723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21" y="4760907"/>
            <a:ext cx="4074090" cy="6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K-Nearest Neighbors (With Hyperparameter Optimization)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34206" y="1210792"/>
            <a:ext cx="78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Hyperparameter Optimization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All other parameters were kept at default and n_neighbours</a:t>
            </a:r>
            <a:r>
              <a:rPr lang="en-US" dirty="0"/>
              <a:t> </a:t>
            </a:r>
            <a:r>
              <a:rPr lang="en-US" dirty="0" smtClean="0"/>
              <a:t>(k) was varied</a:t>
            </a:r>
            <a:endParaRPr lang="en-US" dirty="0"/>
          </a:p>
        </p:txBody>
      </p:sp>
      <p:sp>
        <p:nvSpPr>
          <p:cNvPr id="18" name="Star: 5 Points 6">
            <a:extLst>
              <a:ext uri="{FF2B5EF4-FFF2-40B4-BE49-F238E27FC236}">
                <a16:creationId xmlns:a16="http://schemas.microsoft.com/office/drawing/2014/main" id="{AF45ACA2-CF16-41AF-B9B4-CEF99C248B76}"/>
              </a:ext>
            </a:extLst>
          </p:cNvPr>
          <p:cNvSpPr/>
          <p:nvPr/>
        </p:nvSpPr>
        <p:spPr>
          <a:xfrm>
            <a:off x="6020254" y="2459457"/>
            <a:ext cx="125835" cy="10066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5848" y="5833241"/>
            <a:ext cx="5335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Best model slightly </a:t>
            </a:r>
            <a:r>
              <a:rPr lang="en-US" dirty="0" err="1" smtClean="0"/>
              <a:t>underfits</a:t>
            </a:r>
            <a:r>
              <a:rPr lang="en-US" dirty="0" smtClean="0"/>
              <a:t> but has the lowest RMSE 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30F610-BF1A-499A-8F22-313C7431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61544"/>
              </p:ext>
            </p:extLst>
          </p:nvPr>
        </p:nvGraphicFramePr>
        <p:xfrm>
          <a:off x="163962" y="2026964"/>
          <a:ext cx="6268368" cy="37084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567092">
                  <a:extLst>
                    <a:ext uri="{9D8B030D-6E8A-4147-A177-3AD203B41FA5}">
                      <a16:colId xmlns:a16="http://schemas.microsoft.com/office/drawing/2014/main" val="3364277801"/>
                    </a:ext>
                  </a:extLst>
                </a:gridCol>
                <a:gridCol w="1567092">
                  <a:extLst>
                    <a:ext uri="{9D8B030D-6E8A-4147-A177-3AD203B41FA5}">
                      <a16:colId xmlns:a16="http://schemas.microsoft.com/office/drawing/2014/main" val="3688852249"/>
                    </a:ext>
                  </a:extLst>
                </a:gridCol>
                <a:gridCol w="1567092">
                  <a:extLst>
                    <a:ext uri="{9D8B030D-6E8A-4147-A177-3AD203B41FA5}">
                      <a16:colId xmlns:a16="http://schemas.microsoft.com/office/drawing/2014/main" val="1196454793"/>
                    </a:ext>
                  </a:extLst>
                </a:gridCol>
                <a:gridCol w="1567092">
                  <a:extLst>
                    <a:ext uri="{9D8B030D-6E8A-4147-A177-3AD203B41FA5}">
                      <a16:colId xmlns:a16="http://schemas.microsoft.com/office/drawing/2014/main" val="168752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25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0.789293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5.88231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0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6.11438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03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6.28439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3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6.39980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0.755644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0.743857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6.48559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6.52998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9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6.59126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1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0.737528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6.64809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7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6.68225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80507"/>
                  </a:ext>
                </a:extLst>
              </a:tr>
            </a:tbl>
          </a:graphicData>
        </a:graphic>
      </p:graphicFrame>
      <p:sp>
        <p:nvSpPr>
          <p:cNvPr id="16" name="Star: 5 Points 6">
            <a:extLst>
              <a:ext uri="{FF2B5EF4-FFF2-40B4-BE49-F238E27FC236}">
                <a16:creationId xmlns:a16="http://schemas.microsoft.com/office/drawing/2014/main" id="{AF45ACA2-CF16-41AF-B9B4-CEF99C248B76}"/>
              </a:ext>
            </a:extLst>
          </p:cNvPr>
          <p:cNvSpPr/>
          <p:nvPr/>
        </p:nvSpPr>
        <p:spPr>
          <a:xfrm>
            <a:off x="6097730" y="2455553"/>
            <a:ext cx="221089" cy="18044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874364"/>
            <a:ext cx="5044966" cy="4460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2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K-Nearest Neighbors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02077"/>
              </p:ext>
            </p:extLst>
          </p:nvPr>
        </p:nvGraphicFramePr>
        <p:xfrm>
          <a:off x="1160343" y="1186325"/>
          <a:ext cx="9383634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3127878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3127878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  <a:gridCol w="3127878">
                  <a:extLst>
                    <a:ext uri="{9D8B030D-6E8A-4147-A177-3AD203B41FA5}">
                      <a16:colId xmlns:a16="http://schemas.microsoft.com/office/drawing/2014/main" val="29480036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n_neighbors</a:t>
                      </a:r>
                      <a:r>
                        <a:rPr lang="en-US" sz="1400" baseline="0" dirty="0" smtClean="0"/>
                        <a:t> (k)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10, 20, 30, 40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Uniform,</a:t>
                      </a:r>
                      <a:r>
                        <a:rPr lang="en-US" sz="1400" baseline="0" dirty="0" smtClean="0"/>
                        <a:t> distance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Euclidean, Manhattan, Minkowski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217"/>
              </p:ext>
            </p:extLst>
          </p:nvPr>
        </p:nvGraphicFramePr>
        <p:xfrm>
          <a:off x="846435" y="4724108"/>
          <a:ext cx="4064000" cy="1483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0.809876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0.816331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5.491942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sp>
        <p:nvSpPr>
          <p:cNvPr id="17" name="Up Arrow 16"/>
          <p:cNvSpPr/>
          <p:nvPr/>
        </p:nvSpPr>
        <p:spPr>
          <a:xfrm rot="3304961">
            <a:off x="5615298" y="4441053"/>
            <a:ext cx="62639" cy="1729202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8" y="2382414"/>
            <a:ext cx="5385832" cy="18931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97" y="2497259"/>
            <a:ext cx="5249129" cy="39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0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0687"/>
              </p:ext>
            </p:extLst>
          </p:nvPr>
        </p:nvGraphicFramePr>
        <p:xfrm>
          <a:off x="1179261" y="1135875"/>
          <a:ext cx="9888130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77626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94800367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Bootstrap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Max_depth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min_samples_split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n_estimators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max_samples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5,6,7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5,10,15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500, 1000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2000, 3000, 4000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7600"/>
              </p:ext>
            </p:extLst>
          </p:nvPr>
        </p:nvGraphicFramePr>
        <p:xfrm>
          <a:off x="625717" y="4761945"/>
          <a:ext cx="4064000" cy="14833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0.737286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0.788661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5.891114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sp>
        <p:nvSpPr>
          <p:cNvPr id="15" name="Up Arrow 14"/>
          <p:cNvSpPr/>
          <p:nvPr/>
        </p:nvSpPr>
        <p:spPr>
          <a:xfrm rot="3304961">
            <a:off x="5342214" y="4538175"/>
            <a:ext cx="63828" cy="1548908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2" y="2361951"/>
            <a:ext cx="5217756" cy="1831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64" y="2484070"/>
            <a:ext cx="5391807" cy="3915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3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 (Feature Importances) 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54062"/>
              </p:ext>
            </p:extLst>
          </p:nvPr>
        </p:nvGraphicFramePr>
        <p:xfrm>
          <a:off x="170268" y="1995902"/>
          <a:ext cx="5057577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5859">
                  <a:extLst>
                    <a:ext uri="{9D8B030D-6E8A-4147-A177-3AD203B41FA5}">
                      <a16:colId xmlns:a16="http://schemas.microsoft.com/office/drawing/2014/main" val="105216728"/>
                    </a:ext>
                  </a:extLst>
                </a:gridCol>
                <a:gridCol w="1685859">
                  <a:extLst>
                    <a:ext uri="{9D8B030D-6E8A-4147-A177-3AD203B41FA5}">
                      <a16:colId xmlns:a16="http://schemas.microsoft.com/office/drawing/2014/main" val="171863131"/>
                    </a:ext>
                  </a:extLst>
                </a:gridCol>
                <a:gridCol w="1685859">
                  <a:extLst>
                    <a:ext uri="{9D8B030D-6E8A-4147-A177-3AD203B41FA5}">
                      <a16:colId xmlns:a16="http://schemas.microsoft.com/office/drawing/2014/main" val="1845950320"/>
                    </a:ext>
                  </a:extLst>
                </a:gridCol>
              </a:tblGrid>
              <a:tr h="4644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Number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03320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X3_train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06727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Y3_train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04000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X3_test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0751"/>
                  </a:ext>
                </a:extLst>
              </a:tr>
              <a:tr h="346050">
                <a:tc>
                  <a:txBody>
                    <a:bodyPr/>
                    <a:lstStyle/>
                    <a:p>
                      <a:r>
                        <a:rPr lang="en-US" dirty="0" smtClean="0"/>
                        <a:t>Y3_test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09143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7655" y="1223405"/>
            <a:ext cx="541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Created a new input data set with TORQ and SPP and ELECTROFACIES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06466"/>
              </p:ext>
            </p:extLst>
          </p:nvPr>
        </p:nvGraphicFramePr>
        <p:xfrm>
          <a:off x="285183" y="4358348"/>
          <a:ext cx="450753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767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253767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Metrics of Model with Important</a:t>
                      </a:r>
                      <a:r>
                        <a:rPr lang="en-US" baseline="0" dirty="0" smtClean="0"/>
                        <a:t> Features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0.7947614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0.7425720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6.6239300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2514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5883692"/>
            <a:ext cx="562513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Using important features improved the Training R2 but not the Test R2 and the RMSE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97" y="1722792"/>
            <a:ext cx="6510202" cy="36690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5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4195" y="718909"/>
            <a:ext cx="6974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MLP (With Cross-Validation)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61230" y="1135875"/>
          <a:ext cx="7910504" cy="111252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77626">
                  <a:extLst>
                    <a:ext uri="{9D8B030D-6E8A-4147-A177-3AD203B41FA5}">
                      <a16:colId xmlns:a16="http://schemas.microsoft.com/office/drawing/2014/main" val="3905147747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930388651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2268179609"/>
                    </a:ext>
                  </a:extLst>
                </a:gridCol>
                <a:gridCol w="1977626">
                  <a:extLst>
                    <a:ext uri="{9D8B030D-6E8A-4147-A177-3AD203B41FA5}">
                      <a16:colId xmlns:a16="http://schemas.microsoft.com/office/drawing/2014/main" val="3091225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10-FOLD CROSS-VALIDATION HYPERPARAMETERS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hidden_layer_sizes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solver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activation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max_iter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0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10, 20, 30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lbfgs,sgd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adam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identity, tanh, relu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100,200,300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1346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281915"/>
            <a:ext cx="56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top 5 estimators based on mean test score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3949"/>
              </p:ext>
            </p:extLst>
          </p:nvPr>
        </p:nvGraphicFramePr>
        <p:xfrm>
          <a:off x="846435" y="4724108"/>
          <a:ext cx="4064000" cy="14833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1545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77598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Estimator Metrics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1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0.758356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0.765810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6.201441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7948"/>
                  </a:ext>
                </a:extLst>
              </a:tr>
            </a:tbl>
          </a:graphicData>
        </a:graphic>
      </p:graphicFrame>
      <p:sp>
        <p:nvSpPr>
          <p:cNvPr id="12" name="Up Arrow 11"/>
          <p:cNvSpPr/>
          <p:nvPr/>
        </p:nvSpPr>
        <p:spPr>
          <a:xfrm rot="3304961">
            <a:off x="5450573" y="4629442"/>
            <a:ext cx="74041" cy="13713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5" y="2516652"/>
            <a:ext cx="5521262" cy="16517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70" y="2388509"/>
            <a:ext cx="5234153" cy="4121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47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(2)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5822" y="706297"/>
            <a:ext cx="84503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COMPARING ALL SUPERVISED LEARNING MODELS FOR </a:t>
            </a:r>
            <a:r>
              <a:rPr lang="en-US" b="1" dirty="0" smtClean="0"/>
              <a:t>MODEL 2 </a:t>
            </a:r>
            <a:r>
              <a:rPr lang="en-US" dirty="0" smtClean="0"/>
              <a:t>CONSTRUCTION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FD4F1A-FF20-4A89-860F-F18CDA27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421706"/>
              </p:ext>
            </p:extLst>
          </p:nvPr>
        </p:nvGraphicFramePr>
        <p:xfrm>
          <a:off x="175958" y="1364148"/>
          <a:ext cx="11840084" cy="512393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47128">
                  <a:extLst>
                    <a:ext uri="{9D8B030D-6E8A-4147-A177-3AD203B41FA5}">
                      <a16:colId xmlns:a16="http://schemas.microsoft.com/office/drawing/2014/main" val="540822465"/>
                    </a:ext>
                  </a:extLst>
                </a:gridCol>
                <a:gridCol w="3477164">
                  <a:extLst>
                    <a:ext uri="{9D8B030D-6E8A-4147-A177-3AD203B41FA5}">
                      <a16:colId xmlns:a16="http://schemas.microsoft.com/office/drawing/2014/main" val="3323008238"/>
                    </a:ext>
                  </a:extLst>
                </a:gridCol>
                <a:gridCol w="3596935">
                  <a:extLst>
                    <a:ext uri="{9D8B030D-6E8A-4147-A177-3AD203B41FA5}">
                      <a16:colId xmlns:a16="http://schemas.microsoft.com/office/drawing/2014/main" val="2056791713"/>
                    </a:ext>
                  </a:extLst>
                </a:gridCol>
                <a:gridCol w="1489165">
                  <a:extLst>
                    <a:ext uri="{9D8B030D-6E8A-4147-A177-3AD203B41FA5}">
                      <a16:colId xmlns:a16="http://schemas.microsoft.com/office/drawing/2014/main" val="4240041912"/>
                    </a:ext>
                  </a:extLst>
                </a:gridCol>
                <a:gridCol w="1175658">
                  <a:extLst>
                    <a:ext uri="{9D8B030D-6E8A-4147-A177-3AD203B41FA5}">
                      <a16:colId xmlns:a16="http://schemas.microsoft.com/office/drawing/2014/main" val="3448015295"/>
                    </a:ext>
                  </a:extLst>
                </a:gridCol>
                <a:gridCol w="1254034">
                  <a:extLst>
                    <a:ext uri="{9D8B030D-6E8A-4147-A177-3AD203B41FA5}">
                      <a16:colId xmlns:a16="http://schemas.microsoft.com/office/drawing/2014/main" val="3181329116"/>
                    </a:ext>
                  </a:extLst>
                </a:gridCol>
              </a:tblGrid>
              <a:tr h="3690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76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K-Nearest Neighbors</a:t>
                      </a:r>
                    </a:p>
                    <a:p>
                      <a:pPr algn="ctr"/>
                      <a:r>
                        <a:rPr lang="en-US" dirty="0"/>
                        <a:t>(varying K and keeping all other parameters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n_neighbours=10; weights=uniform;</a:t>
                      </a:r>
                    </a:p>
                    <a:p>
                      <a:pPr algn="l"/>
                      <a:r>
                        <a:rPr lang="en-US" dirty="0"/>
                        <a:t>Metric= Minkowski; (all other parameters set default)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0.826185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0.789293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5.88231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5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n_neighbours=10; weights=distance;</a:t>
                      </a:r>
                    </a:p>
                    <a:p>
                      <a:pPr algn="l"/>
                      <a:r>
                        <a:rPr lang="en-US" dirty="0"/>
                        <a:t>Metric= Manhattan; (all other parameters set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0.816331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5.49194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89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Max_depth=6; min_samples_split=5; n_estimators=100 ; </a:t>
                      </a:r>
                      <a:r>
                        <a:rPr lang="en-US" dirty="0" err="1"/>
                        <a:t>max_samples</a:t>
                      </a:r>
                      <a:r>
                        <a:rPr lang="en-US" dirty="0"/>
                        <a:t>= 2000  (all other parameters set default)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0.737286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5.89111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8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Multi-Layer Perceptron (MLP) (best estimator after cross-validation)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hidden_layer_sizes=30; solver=lbfgs;</a:t>
                      </a:r>
                    </a:p>
                    <a:p>
                      <a:pPr algn="l"/>
                      <a:r>
                        <a:rPr lang="en-US" dirty="0"/>
                        <a:t>activation=logistic; </a:t>
                      </a:r>
                      <a:r>
                        <a:rPr lang="en-US" dirty="0" smtClean="0"/>
                        <a:t>max_iter=200 (all other parameters set default)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6.20144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814877"/>
                  </a:ext>
                </a:extLst>
              </a:tr>
            </a:tbl>
          </a:graphicData>
        </a:graphic>
      </p:graphicFrame>
      <p:pic>
        <p:nvPicPr>
          <p:cNvPr id="11" name="Graphic 5" descr="Checkmark">
            <a:extLst>
              <a:ext uri="{FF2B5EF4-FFF2-40B4-BE49-F238E27FC236}">
                <a16:creationId xmlns:a16="http://schemas.microsoft.com/office/drawing/2014/main" id="{FDD55DB4-7352-4E01-8948-26D6B4C377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6" y="3281066"/>
            <a:ext cx="443162" cy="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1198" y="769359"/>
            <a:ext cx="45467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COMPARING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8276" y="1488263"/>
            <a:ext cx="9017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For the given data set, K Nearest Neighbors showed a better ability at predicting ROP from the given input features compared to the other algorithms used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Both KMeans and Hierarchical Clustering Performed Similarly Good in Clustering Well Logs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Including the KMeans labels (Lithology) as input in construction of Model 2 improved the Training R2 of almost all the ML algorithms and reduced the RMSE but had no significant effect on the Test R2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34321"/>
              </p:ext>
            </p:extLst>
          </p:nvPr>
        </p:nvGraphicFramePr>
        <p:xfrm>
          <a:off x="863951" y="699991"/>
          <a:ext cx="10695326" cy="57185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8175">
                  <a:extLst>
                    <a:ext uri="{9D8B030D-6E8A-4147-A177-3AD203B41FA5}">
                      <a16:colId xmlns:a16="http://schemas.microsoft.com/office/drawing/2014/main" val="4110898936"/>
                    </a:ext>
                  </a:extLst>
                </a:gridCol>
                <a:gridCol w="9917151">
                  <a:extLst>
                    <a:ext uri="{9D8B030D-6E8A-4147-A177-3AD203B41FA5}">
                      <a16:colId xmlns:a16="http://schemas.microsoft.com/office/drawing/2014/main" val="220896163"/>
                    </a:ext>
                  </a:extLst>
                </a:gridCol>
              </a:tblGrid>
              <a:tr h="933142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smtClean="0">
                          <a:effectLst/>
                        </a:rPr>
                        <a:t>Hegde, C., Daigle, H., </a:t>
                      </a:r>
                      <a:r>
                        <a:rPr lang="en-US" sz="1600" b="0" kern="1200" dirty="0" err="1" smtClean="0">
                          <a:effectLst/>
                        </a:rPr>
                        <a:t>Millwater</a:t>
                      </a:r>
                      <a:r>
                        <a:rPr lang="en-US" sz="1600" b="0" kern="1200" dirty="0" smtClean="0">
                          <a:effectLst/>
                        </a:rPr>
                        <a:t>, H., &amp; Gray, K. (2017). Analysis of rate of penetration (ROP) prediction in drilling using physics-based and data-driven models. Journal of Petroleum Science and Engineering, 159, 295-306.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775152"/>
                  </a:ext>
                </a:extLst>
              </a:tr>
              <a:tr h="5775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Hegde, C., &amp; Gray, K. E. (2017). Use of machine learning and data analytics to increase drilling efficiency for nearby wells.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Natural Gas Science and Engineering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327-335.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87903"/>
                  </a:ext>
                </a:extLst>
              </a:tr>
              <a:tr h="5775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Li, Y., &amp; Samuel, R. (2019, March). Prediction of penetration rate ahead of the bit through real-time updated machine learning models. In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SPE/IADC International Drilling Conference and Exhibition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Society of Petroleum Engineers.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67371"/>
                  </a:ext>
                </a:extLst>
              </a:tr>
              <a:tr h="79131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Al-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AbdulJabbar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A., 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Elkatatny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S., 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Abdulhamid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Mahmoud, A., Moussa, T., Al-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Shehri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D., 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Abughaban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M., &amp; Al-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Yami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A. (2020). Prediction of the Rate Penetration while Drilling Horizontal Carbonate Reservoirs Using a Self-Adaptive Artificial Neural Network Technique.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Sustainability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(4), 1376.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18773"/>
                  </a:ext>
                </a:extLst>
              </a:tr>
              <a:tr h="5775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Bingham, G. (1965). A new approach to interpreting rock </a:t>
                      </a:r>
                      <a:r>
                        <a:rPr lang="en-US" sz="1600" dirty="0" err="1" smtClean="0"/>
                        <a:t>drillability</a:t>
                      </a:r>
                      <a:r>
                        <a:rPr lang="en-US" sz="1600" dirty="0" smtClean="0"/>
                        <a:t>. TECHNICAL MANUAL REPRINT, OIL AND GAS JOURNAL, 1965. 93 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66997"/>
                  </a:ext>
                </a:extLst>
              </a:tr>
              <a:tr h="5775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Hareland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G., &amp; 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Rampersad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P. R. (1994, January). Drag-bit model including wear. In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 Latin America/Caribbean Petroleum Engineering Conference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Society of Petroleum Engineers.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25137"/>
                  </a:ext>
                </a:extLst>
              </a:tr>
              <a:tr h="5775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Motahhari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H. R., </a:t>
                      </a:r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Hareland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G., &amp; James, J. A. (2010). Improved drilling efficiency technique using integrated PDM and PDC bit parameters.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Canadian Petroleum Technology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(10), 45-52.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45573"/>
                  </a:ext>
                </a:extLst>
              </a:tr>
              <a:tr h="10257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Bourgoyn</a:t>
                      </a:r>
                      <a:r>
                        <a:rPr lang="en-US" sz="1600" dirty="0" smtClean="0"/>
                        <a:t>. At, &amp; Young, F. (1972, January). Multiple Regression Approach To Optimal Drilling And Abnormal Pressure Detection. In JOURNAL OF PETROLEUM TECHNOLOGY (Vol. 24, No. DEC, P. 1452). 222 Palisades Creek </a:t>
                      </a:r>
                      <a:r>
                        <a:rPr lang="en-US" sz="1600" dirty="0" err="1" smtClean="0"/>
                        <a:t>Dr</a:t>
                      </a:r>
                      <a:r>
                        <a:rPr lang="en-US" sz="1600" dirty="0" smtClean="0"/>
                        <a:t>, Richardson, </a:t>
                      </a:r>
                      <a:r>
                        <a:rPr lang="en-US" sz="1600" dirty="0" err="1" smtClean="0"/>
                        <a:t>Tx</a:t>
                      </a:r>
                      <a:r>
                        <a:rPr lang="en-US" sz="1600" dirty="0" smtClean="0"/>
                        <a:t> 75080: </a:t>
                      </a:r>
                      <a:r>
                        <a:rPr lang="en-US" sz="1600" dirty="0" err="1" smtClean="0"/>
                        <a:t>Soc</a:t>
                      </a:r>
                      <a:r>
                        <a:rPr lang="en-US" sz="1600" dirty="0" smtClean="0"/>
                        <a:t> Petroleum Eng.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10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5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4294" y="2673832"/>
            <a:ext cx="8336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96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6107096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563" y="6040501"/>
            <a:ext cx="1021057" cy="63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8780" y="744134"/>
            <a:ext cx="604765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LIMITATIONS OF PHYSICS-BASED ROP PREDICTION MODELS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717" y="1292772"/>
            <a:ext cx="11830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They are not adaptable and empirical coefficients requires modification for every formation.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Surface and downhole boundary conditions are not properly described in application of physics based models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Some of the parameters employed in ROP predictions may be affected by human error (</a:t>
            </a:r>
            <a:r>
              <a:rPr lang="en-US" dirty="0" err="1" smtClean="0"/>
              <a:t>eg</a:t>
            </a:r>
            <a:r>
              <a:rPr lang="en-US" dirty="0" smtClean="0"/>
              <a:t>. Bit wear as seen in </a:t>
            </a:r>
            <a:r>
              <a:rPr lang="en-US" dirty="0">
                <a:solidFill>
                  <a:schemeClr val="dk1"/>
                </a:solidFill>
              </a:rPr>
              <a:t>Bourgoyne and Young's </a:t>
            </a:r>
            <a:r>
              <a:rPr lang="en-US" dirty="0" smtClean="0">
                <a:solidFill>
                  <a:schemeClr val="dk1"/>
                </a:solidFill>
              </a:rPr>
              <a:t>Model) (Li and Samuel. 2019)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dk1"/>
                </a:solidFill>
              </a:rPr>
              <a:t>Accuracies or these models are fairly low (Hegde and Gray, 2017)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dk1"/>
                </a:solidFill>
              </a:rPr>
              <a:t>Accurate modelling using these models is often compromised due to unknown or insufficient knowledge of parameters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29689" y="3292893"/>
            <a:ext cx="771879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ADVANTAGES OF MACHINE LEARNING MODELS OVER PHYSICS-BASED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8105" y="3922461"/>
            <a:ext cx="11843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Functional relationship between input parameters and ROP is generated from well data and not fixed (as in physics-based models).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Are not dependent on empirical </a:t>
            </a:r>
            <a:r>
              <a:rPr lang="en-US" dirty="0"/>
              <a:t>coefficients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Model does not necessarily require retraining for similar lithology </a:t>
            </a:r>
            <a:r>
              <a:rPr lang="en-US" dirty="0">
                <a:solidFill>
                  <a:schemeClr val="dk1"/>
                </a:solidFill>
              </a:rPr>
              <a:t>(Hegde and Gray, 2017</a:t>
            </a:r>
            <a:r>
              <a:rPr lang="en-US" dirty="0" smtClean="0">
                <a:solidFill>
                  <a:schemeClr val="dk1"/>
                </a:solidFill>
              </a:rPr>
              <a:t>). Retraining may however improve accuracy.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dk1"/>
                </a:solidFill>
              </a:rPr>
              <a:t>Data-driven models </a:t>
            </a:r>
            <a:r>
              <a:rPr lang="en-US" dirty="0" smtClean="0"/>
              <a:t>are more accurate and usually give higher R2 values. (Hegde et al., 2017)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6107096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563" y="6040501"/>
            <a:ext cx="1021057" cy="63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45879" y="769359"/>
            <a:ext cx="32855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 AND DESCRIPTION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26" y="1254935"/>
            <a:ext cx="4143835" cy="41438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1787" y="1198179"/>
            <a:ext cx="55368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Utah Forge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Well 58-32 (MU-ESW1)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About 5000 data points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Surface Drilling Parameters data obtained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Weight on Bit (WOB)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Rate of Penetration (ROP)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Standpipe Pressure (SPP)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Drilling Torque (TORQ)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Drilling String RPM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Mud flowrate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Well Log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Gamma Ray (GR)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Bulk Density Porosity (DPHZ)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Neutron Porosity (NPOR)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5409" y="5858468"/>
            <a:ext cx="825272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https://gdr.openei.org/search?sort=relevance&amp;size=25&amp;availability=&amp;q=Utah+Forge+Field+Well+58-32 </a:t>
            </a:r>
          </a:p>
        </p:txBody>
      </p:sp>
    </p:spTree>
    <p:extLst>
      <p:ext uri="{BB962C8B-B14F-4D97-AF65-F5344CB8AC3E}">
        <p14:creationId xmlns:p14="http://schemas.microsoft.com/office/powerpoint/2010/main" val="4072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6107096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625" y="6079800"/>
            <a:ext cx="957995" cy="59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5432" y="990075"/>
            <a:ext cx="11956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Construct </a:t>
            </a:r>
            <a:r>
              <a:rPr lang="en-US" b="1" dirty="0" smtClean="0"/>
              <a:t>MODEL </a:t>
            </a:r>
            <a:r>
              <a:rPr lang="en-US" dirty="0" smtClean="0"/>
              <a:t>1-- A regression model to predict </a:t>
            </a:r>
            <a:r>
              <a:rPr lang="en-US" dirty="0"/>
              <a:t>ROP </a:t>
            </a:r>
            <a:r>
              <a:rPr lang="en-US" dirty="0" smtClean="0"/>
              <a:t>with drilling </a:t>
            </a:r>
            <a:r>
              <a:rPr lang="en-US" dirty="0"/>
              <a:t>parameters </a:t>
            </a:r>
            <a:r>
              <a:rPr lang="en-US" dirty="0" smtClean="0"/>
              <a:t>as inputs (without lithology)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Machine </a:t>
            </a:r>
            <a:r>
              <a:rPr lang="en-US" dirty="0"/>
              <a:t>Learning Algorithms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  </a:t>
            </a:r>
            <a:r>
              <a:rPr lang="en-US" dirty="0" smtClean="0"/>
              <a:t>K-Nearest Neighbors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  </a:t>
            </a:r>
            <a:r>
              <a:rPr lang="en-US" dirty="0" smtClean="0"/>
              <a:t>Random </a:t>
            </a:r>
            <a:r>
              <a:rPr lang="en-US" dirty="0"/>
              <a:t>Forest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  </a:t>
            </a:r>
            <a:r>
              <a:rPr lang="en-US" dirty="0" smtClean="0"/>
              <a:t>Multilayer Perceptron </a:t>
            </a:r>
            <a:endParaRPr lang="en-US" dirty="0"/>
          </a:p>
          <a:p>
            <a:r>
              <a:rPr lang="en-US" dirty="0" smtClean="0"/>
              <a:t>Select the best model based on performance of algorithms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Classification: Cluster data points into different lithology using Well </a:t>
            </a:r>
            <a:r>
              <a:rPr lang="en-US" dirty="0"/>
              <a:t>Logs </a:t>
            </a:r>
            <a:r>
              <a:rPr lang="en-US" dirty="0" smtClean="0"/>
              <a:t>data via </a:t>
            </a:r>
            <a:r>
              <a:rPr lang="en-US" dirty="0"/>
              <a:t>unsupervised </a:t>
            </a:r>
            <a:r>
              <a:rPr lang="en-US" dirty="0" smtClean="0"/>
              <a:t>clustering.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  Machine Learning Algorithms </a:t>
            </a:r>
            <a:r>
              <a:rPr lang="en-US" dirty="0" smtClean="0"/>
              <a:t>used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K-Means Clustering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Hierarchical </a:t>
            </a:r>
            <a:r>
              <a:rPr lang="en-US" dirty="0"/>
              <a:t>Clustering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Construct </a:t>
            </a:r>
            <a:r>
              <a:rPr lang="en-US" b="1" dirty="0" smtClean="0"/>
              <a:t>MODEL 2</a:t>
            </a:r>
            <a:r>
              <a:rPr lang="en-US" dirty="0" smtClean="0"/>
              <a:t>--</a:t>
            </a:r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regression model to predict ROP </a:t>
            </a:r>
            <a:r>
              <a:rPr lang="en-US" dirty="0" smtClean="0"/>
              <a:t>with </a:t>
            </a:r>
            <a:r>
              <a:rPr lang="en-US" dirty="0"/>
              <a:t>drilling parameters and </a:t>
            </a:r>
            <a:r>
              <a:rPr lang="en-US" dirty="0" smtClean="0"/>
              <a:t>lithology (cluster labels)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Machine Learning Algorithms </a:t>
            </a:r>
            <a:r>
              <a:rPr lang="en-US" dirty="0" smtClean="0"/>
              <a:t>(Same for Model 1 construction)</a:t>
            </a:r>
            <a:endParaRPr lang="en-US" dirty="0"/>
          </a:p>
          <a:p>
            <a:r>
              <a:rPr lang="en-US" dirty="0" smtClean="0"/>
              <a:t>   Select best model based on performance of algorithms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Compare MODEL </a:t>
            </a:r>
            <a:r>
              <a:rPr lang="en-US" dirty="0"/>
              <a:t>1 and MODEL </a:t>
            </a:r>
            <a:r>
              <a:rPr lang="en-US" dirty="0" smtClean="0"/>
              <a:t>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6107096"/>
            <a:ext cx="1013701" cy="63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625" y="6079800"/>
            <a:ext cx="957995" cy="59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88000503"/>
              </p:ext>
            </p:extLst>
          </p:nvPr>
        </p:nvGraphicFramePr>
        <p:xfrm>
          <a:off x="1508584" y="732278"/>
          <a:ext cx="9874119" cy="554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18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16175"/>
              </p:ext>
            </p:extLst>
          </p:nvPr>
        </p:nvGraphicFramePr>
        <p:xfrm>
          <a:off x="1072053" y="1538715"/>
          <a:ext cx="4742270" cy="7613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371135">
                  <a:extLst>
                    <a:ext uri="{9D8B030D-6E8A-4147-A177-3AD203B41FA5}">
                      <a16:colId xmlns:a16="http://schemas.microsoft.com/office/drawing/2014/main" val="3314017699"/>
                    </a:ext>
                  </a:extLst>
                </a:gridCol>
                <a:gridCol w="2371135">
                  <a:extLst>
                    <a:ext uri="{9D8B030D-6E8A-4147-A177-3AD203B41FA5}">
                      <a16:colId xmlns:a16="http://schemas.microsoft.com/office/drawing/2014/main" val="3977646767"/>
                    </a:ext>
                  </a:extLst>
                </a:gridCol>
              </a:tblGrid>
              <a:tr h="3905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Rows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0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5388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26947" y="756745"/>
            <a:ext cx="22134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7"/>
          <a:stretch/>
        </p:blipFill>
        <p:spPr>
          <a:xfrm>
            <a:off x="61157" y="2484646"/>
            <a:ext cx="6572973" cy="37206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8" y="1749577"/>
            <a:ext cx="5261266" cy="45629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9402554" y="5580993"/>
            <a:ext cx="184141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 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0083" y="6595987"/>
            <a:ext cx="778466" cy="365125"/>
          </a:xfrm>
        </p:spPr>
        <p:txBody>
          <a:bodyPr/>
          <a:lstStyle/>
          <a:p>
            <a:fld id="{00053259-D23C-4A6A-B0FD-4008A1099CA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3" y="6400799"/>
            <a:ext cx="643602" cy="40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omos4471\AppData\Local\Temp\Centered MPGE log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73" y="6422115"/>
            <a:ext cx="699441" cy="4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6146" y="643235"/>
            <a:ext cx="32855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VISUALIZATION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35116"/>
            <a:ext cx="9024183" cy="54359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9408862" y="3266615"/>
            <a:ext cx="272638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Matrix scatter plot of entire data set showing significant outliers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11558" y="2497257"/>
            <a:ext cx="1891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Original Dataset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154C6D7-13C1-4403-856E-4E2E53E17E49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2581</Words>
  <Application>Microsoft Office PowerPoint</Application>
  <PresentationFormat>Widescreen</PresentationFormat>
  <Paragraphs>639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Title Paper Number Authors</dc:title>
  <dc:creator>Deepak Devegowda</dc:creator>
  <cp:lastModifiedBy>Tetteh, Daniel</cp:lastModifiedBy>
  <cp:revision>139</cp:revision>
  <dcterms:created xsi:type="dcterms:W3CDTF">2020-01-23T16:11:30Z</dcterms:created>
  <dcterms:modified xsi:type="dcterms:W3CDTF">2021-06-20T23:51:40Z</dcterms:modified>
</cp:coreProperties>
</file>